
<file path=[Content_Types].xml><?xml version="1.0" encoding="utf-8"?>
<Types xmlns="http://schemas.openxmlformats.org/package/2006/content-types">
  <Default Extension="bmp" ContentType="image/bmp"/>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71" r:id="rId4"/>
    <p:sldId id="258" r:id="rId5"/>
    <p:sldId id="272" r:id="rId6"/>
    <p:sldId id="273" r:id="rId7"/>
    <p:sldId id="274" r:id="rId8"/>
    <p:sldId id="275" r:id="rId9"/>
    <p:sldId id="276" r:id="rId10"/>
    <p:sldId id="259" r:id="rId11"/>
    <p:sldId id="266" r:id="rId12"/>
    <p:sldId id="267" r:id="rId13"/>
    <p:sldId id="268" r:id="rId14"/>
    <p:sldId id="261" r:id="rId15"/>
    <p:sldId id="262" r:id="rId16"/>
    <p:sldId id="270" r:id="rId17"/>
    <p:sldId id="277" r:id="rId18"/>
    <p:sldId id="278" r:id="rId19"/>
    <p:sldId id="279" r:id="rId20"/>
    <p:sldId id="263" r:id="rId21"/>
    <p:sldId id="269" r:id="rId22"/>
    <p:sldId id="260"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zh-CN" altLang="en-US"/>
              <a:t>单击此处编辑母版标题样式</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79EB5B8-ED60-4183-9F92-BA11166FB416}" type="datetimeFigureOut">
              <a:rPr lang="zh-CN" altLang="en-US" smtClean="0"/>
              <a:t>2020/11/29</a:t>
            </a:fld>
            <a:endParaRPr lang="zh-CN" altLang="en-U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zh-CN" altLang="en-U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949D49BD-E9E5-479A-8BC2-FCC1886809AC}" type="slidenum">
              <a:rPr lang="zh-CN" altLang="en-US" smtClean="0"/>
              <a:t>‹#›</a:t>
            </a:fld>
            <a:endParaRPr lang="zh-CN" altLang="en-US"/>
          </a:p>
        </p:txBody>
      </p:sp>
    </p:spTree>
    <p:extLst>
      <p:ext uri="{BB962C8B-B14F-4D97-AF65-F5344CB8AC3E}">
        <p14:creationId xmlns:p14="http://schemas.microsoft.com/office/powerpoint/2010/main" val="2823460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lvl1pPr>
              <a:defRPr sz="1800"/>
            </a:lvl1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79EB5B8-ED60-4183-9F92-BA11166FB416}" type="datetimeFigureOut">
              <a:rPr lang="zh-CN" altLang="en-US" smtClean="0"/>
              <a:t>2020/11/29</a:t>
            </a:fld>
            <a:endParaRPr lang="zh-CN" alt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zh-CN" altLang="en-U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949D49BD-E9E5-479A-8BC2-FCC1886809AC}" type="slidenum">
              <a:rPr lang="zh-CN" altLang="en-US" smtClean="0"/>
              <a:t>‹#›</a:t>
            </a:fld>
            <a:endParaRPr lang="zh-CN" altLang="en-US"/>
          </a:p>
        </p:txBody>
      </p:sp>
    </p:spTree>
    <p:extLst>
      <p:ext uri="{BB962C8B-B14F-4D97-AF65-F5344CB8AC3E}">
        <p14:creationId xmlns:p14="http://schemas.microsoft.com/office/powerpoint/2010/main" val="36999538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zh-CN" altLang="en-US"/>
              <a:t>单击此处编辑母版标题样式</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79EB5B8-ED60-4183-9F92-BA11166FB416}" type="datetimeFigureOut">
              <a:rPr lang="zh-CN" altLang="en-US" smtClean="0"/>
              <a:t>2020/11/29</a:t>
            </a:fld>
            <a:endParaRPr lang="zh-CN" altLang="en-U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zh-CN" altLang="en-U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949D49BD-E9E5-479A-8BC2-FCC1886809AC}" type="slidenum">
              <a:rPr lang="zh-CN" altLang="en-US" smtClean="0"/>
              <a:t>‹#›</a:t>
            </a:fld>
            <a:endParaRPr lang="zh-CN" altLang="en-US"/>
          </a:p>
        </p:txBody>
      </p:sp>
    </p:spTree>
    <p:extLst>
      <p:ext uri="{BB962C8B-B14F-4D97-AF65-F5344CB8AC3E}">
        <p14:creationId xmlns:p14="http://schemas.microsoft.com/office/powerpoint/2010/main" val="39048259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79EB5B8-ED60-4183-9F92-BA11166FB416}" type="datetimeFigureOut">
              <a:rPr lang="zh-CN" altLang="en-US" smtClean="0"/>
              <a:t>2020/11/29</a:t>
            </a:fld>
            <a:endParaRPr lang="zh-CN" alt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zh-CN"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49D49BD-E9E5-479A-8BC2-FCC1886809AC}" type="slidenum">
              <a:rPr lang="zh-CN" altLang="en-US" smtClean="0"/>
              <a:t>‹#›</a:t>
            </a:fld>
            <a:endParaRPr lang="zh-CN" altLang="en-US"/>
          </a:p>
        </p:txBody>
      </p:sp>
    </p:spTree>
    <p:extLst>
      <p:ext uri="{BB962C8B-B14F-4D97-AF65-F5344CB8AC3E}">
        <p14:creationId xmlns:p14="http://schemas.microsoft.com/office/powerpoint/2010/main" val="29400149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79EB5B8-ED60-4183-9F92-BA11166FB416}" type="datetimeFigureOut">
              <a:rPr lang="zh-CN" altLang="en-US" smtClean="0"/>
              <a:t>2020/11/29</a:t>
            </a:fld>
            <a:endParaRPr lang="zh-CN" altLang="en-U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zh-CN" altLang="en-U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949D49BD-E9E5-479A-8BC2-FCC1886809AC}" type="slidenum">
              <a:rPr lang="zh-CN" altLang="en-US" smtClean="0"/>
              <a:t>‹#›</a:t>
            </a:fld>
            <a:endParaRPr lang="zh-CN" altLang="en-US"/>
          </a:p>
        </p:txBody>
      </p:sp>
    </p:spTree>
    <p:extLst>
      <p:ext uri="{BB962C8B-B14F-4D97-AF65-F5344CB8AC3E}">
        <p14:creationId xmlns:p14="http://schemas.microsoft.com/office/powerpoint/2010/main" val="3058364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79EB5B8-ED60-4183-9F92-BA11166FB416}" type="datetimeFigureOut">
              <a:rPr lang="zh-CN" altLang="en-US" smtClean="0"/>
              <a:t>2020/11/29</a:t>
            </a:fld>
            <a:endParaRPr lang="zh-CN" altLang="en-U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zh-CN" altLang="en-U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949D49BD-E9E5-479A-8BC2-FCC1886809AC}" type="slidenum">
              <a:rPr lang="zh-CN" altLang="en-US" smtClean="0"/>
              <a:t>‹#›</a:t>
            </a:fld>
            <a:endParaRPr lang="zh-CN" altLang="en-US"/>
          </a:p>
        </p:txBody>
      </p:sp>
    </p:spTree>
    <p:extLst>
      <p:ext uri="{BB962C8B-B14F-4D97-AF65-F5344CB8AC3E}">
        <p14:creationId xmlns:p14="http://schemas.microsoft.com/office/powerpoint/2010/main" val="20906127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79EB5B8-ED60-4183-9F92-BA11166FB416}" type="datetimeFigureOut">
              <a:rPr lang="zh-CN" altLang="en-US" smtClean="0"/>
              <a:t>2020/11/29</a:t>
            </a:fld>
            <a:endParaRPr lang="zh-CN" altLang="en-U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zh-CN" altLang="en-U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949D49BD-E9E5-479A-8BC2-FCC1886809AC}" type="slidenum">
              <a:rPr lang="zh-CN" altLang="en-US" smtClean="0"/>
              <a:t>‹#›</a:t>
            </a:fld>
            <a:endParaRPr lang="zh-CN" altLang="en-US"/>
          </a:p>
        </p:txBody>
      </p:sp>
    </p:spTree>
    <p:extLst>
      <p:ext uri="{BB962C8B-B14F-4D97-AF65-F5344CB8AC3E}">
        <p14:creationId xmlns:p14="http://schemas.microsoft.com/office/powerpoint/2010/main" val="60556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zh-CN" altLang="en-US"/>
              <a:t>单击此处编辑母版标题样式</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lvl1pPr>
              <a:defRPr>
                <a:solidFill>
                  <a:schemeClr val="tx2"/>
                </a:solidFill>
              </a:defRPr>
            </a:lvl1pPr>
          </a:lstStyle>
          <a:p>
            <a:fld id="{679EB5B8-ED60-4183-9F92-BA11166FB416}" type="datetimeFigureOut">
              <a:rPr lang="zh-CN" altLang="en-US" smtClean="0"/>
              <a:t>2020/11/29</a:t>
            </a:fld>
            <a:endParaRPr lang="zh-CN" altLang="en-U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zh-CN" altLang="en-U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949D49BD-E9E5-479A-8BC2-FCC1886809AC}" type="slidenum">
              <a:rPr lang="zh-CN" altLang="en-US" smtClean="0"/>
              <a:t>‹#›</a:t>
            </a:fld>
            <a:endParaRPr lang="zh-CN" altLang="en-U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78713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79EB5B8-ED60-4183-9F92-BA11166FB416}" type="datetimeFigureOut">
              <a:rPr lang="zh-CN" altLang="en-US" smtClean="0"/>
              <a:t>2020/11/29</a:t>
            </a:fld>
            <a:endParaRPr lang="zh-CN" altLang="en-U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zh-CN"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49D49BD-E9E5-479A-8BC2-FCC1886809AC}" type="slidenum">
              <a:rPr lang="zh-CN" altLang="en-US" smtClean="0"/>
              <a:t>‹#›</a:t>
            </a:fld>
            <a:endParaRPr lang="zh-CN" altLang="en-US"/>
          </a:p>
        </p:txBody>
      </p:sp>
    </p:spTree>
    <p:extLst>
      <p:ext uri="{BB962C8B-B14F-4D97-AF65-F5344CB8AC3E}">
        <p14:creationId xmlns:p14="http://schemas.microsoft.com/office/powerpoint/2010/main" val="3559435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79EB5B8-ED60-4183-9F92-BA11166FB416}" type="datetimeFigureOut">
              <a:rPr lang="zh-CN" altLang="en-US" smtClean="0"/>
              <a:t>2020/11/29</a:t>
            </a:fld>
            <a:endParaRPr lang="zh-CN" alt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zh-CN" altLang="en-U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949D49BD-E9E5-479A-8BC2-FCC1886809AC}" type="slidenum">
              <a:rPr lang="zh-CN" altLang="en-US" smtClean="0"/>
              <a:t>‹#›</a:t>
            </a:fld>
            <a:endParaRPr lang="zh-CN" altLang="en-US"/>
          </a:p>
        </p:txBody>
      </p:sp>
    </p:spTree>
    <p:extLst>
      <p:ext uri="{BB962C8B-B14F-4D97-AF65-F5344CB8AC3E}">
        <p14:creationId xmlns:p14="http://schemas.microsoft.com/office/powerpoint/2010/main" val="38179883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79EB5B8-ED60-4183-9F92-BA11166FB416}" type="datetimeFigureOut">
              <a:rPr lang="zh-CN" altLang="en-US" smtClean="0"/>
              <a:t>2020/11/29</a:t>
            </a:fld>
            <a:endParaRPr lang="zh-CN" alt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zh-CN" altLang="en-U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949D49BD-E9E5-479A-8BC2-FCC1886809AC}" type="slidenum">
              <a:rPr lang="zh-CN" altLang="en-US" smtClean="0"/>
              <a:t>‹#›</a:t>
            </a:fld>
            <a:endParaRPr lang="zh-CN" altLang="en-US"/>
          </a:p>
        </p:txBody>
      </p:sp>
    </p:spTree>
    <p:extLst>
      <p:ext uri="{BB962C8B-B14F-4D97-AF65-F5344CB8AC3E}">
        <p14:creationId xmlns:p14="http://schemas.microsoft.com/office/powerpoint/2010/main" val="28583735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79EB5B8-ED60-4183-9F92-BA11166FB416}" type="datetimeFigureOut">
              <a:rPr lang="zh-CN" altLang="en-US" smtClean="0"/>
              <a:t>2020/11/29</a:t>
            </a:fld>
            <a:endParaRPr lang="zh-CN" altLang="en-U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zh-CN" altLang="en-U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949D49BD-E9E5-479A-8BC2-FCC1886809AC}" type="slidenum">
              <a:rPr lang="zh-CN" altLang="en-US" smtClean="0"/>
              <a:t>‹#›</a:t>
            </a:fld>
            <a:endParaRPr lang="zh-CN" altLang="en-US"/>
          </a:p>
        </p:txBody>
      </p:sp>
    </p:spTree>
    <p:extLst>
      <p:ext uri="{BB962C8B-B14F-4D97-AF65-F5344CB8AC3E}">
        <p14:creationId xmlns:p14="http://schemas.microsoft.com/office/powerpoint/2010/main" val="178764054"/>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26607;&#24076;&#33707;&#20026;&#20160;&#20040;&#21040;&#26641;&#19978;&#65311;&#33487;&#31461;.docx"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C58BF80-0EDA-4B30-9568-B3347B82E5EB}"/>
              </a:ext>
            </a:extLst>
          </p:cNvPr>
          <p:cNvSpPr>
            <a:spLocks noGrp="1"/>
          </p:cNvSpPr>
          <p:nvPr>
            <p:ph type="ctrTitle"/>
          </p:nvPr>
        </p:nvSpPr>
        <p:spPr/>
        <p:txBody>
          <a:bodyPr/>
          <a:lstStyle/>
          <a:p>
            <a:r>
              <a:rPr lang="zh-CN" altLang="en-US" sz="6600" dirty="0"/>
              <a:t>卡尔维诺：树上的男爵</a:t>
            </a:r>
          </a:p>
        </p:txBody>
      </p:sp>
      <p:sp>
        <p:nvSpPr>
          <p:cNvPr id="3" name="副标题 2">
            <a:extLst>
              <a:ext uri="{FF2B5EF4-FFF2-40B4-BE49-F238E27FC236}">
                <a16:creationId xmlns:a16="http://schemas.microsoft.com/office/drawing/2014/main" id="{AF9CC0AD-38F1-49A7-8B73-4FE542F5662B}"/>
              </a:ext>
            </a:extLst>
          </p:cNvPr>
          <p:cNvSpPr>
            <a:spLocks noGrp="1"/>
          </p:cNvSpPr>
          <p:nvPr>
            <p:ph type="subTitle" idx="1"/>
          </p:nvPr>
        </p:nvSpPr>
        <p:spPr>
          <a:xfrm>
            <a:off x="1562100" y="4267200"/>
            <a:ext cx="9070848" cy="1188720"/>
          </a:xfrm>
        </p:spPr>
        <p:txBody>
          <a:bodyPr>
            <a:normAutofit/>
          </a:bodyPr>
          <a:lstStyle/>
          <a:p>
            <a:pPr>
              <a:lnSpc>
                <a:spcPct val="110000"/>
              </a:lnSpc>
            </a:pPr>
            <a:endParaRPr lang="en-US" altLang="zh-CN" dirty="0"/>
          </a:p>
          <a:p>
            <a:pPr>
              <a:lnSpc>
                <a:spcPct val="110000"/>
              </a:lnSpc>
            </a:pPr>
            <a:r>
              <a:rPr lang="zh-CN" altLang="en-US" dirty="0"/>
              <a:t>金陵中学语文组  王瑜</a:t>
            </a:r>
            <a:endParaRPr lang="en-US" altLang="zh-CN" dirty="0"/>
          </a:p>
          <a:p>
            <a:pPr>
              <a:lnSpc>
                <a:spcPct val="110000"/>
              </a:lnSpc>
            </a:pPr>
            <a:r>
              <a:rPr lang="en-US" altLang="zh-CN" dirty="0"/>
              <a:t>2020.11.30</a:t>
            </a:r>
            <a:endParaRPr lang="zh-CN" altLang="en-US" dirty="0"/>
          </a:p>
        </p:txBody>
      </p:sp>
    </p:spTree>
    <p:extLst>
      <p:ext uri="{BB962C8B-B14F-4D97-AF65-F5344CB8AC3E}">
        <p14:creationId xmlns:p14="http://schemas.microsoft.com/office/powerpoint/2010/main" val="31571248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3DB77E0-DDE4-4E8F-97BB-9F0385AAE099}"/>
              </a:ext>
            </a:extLst>
          </p:cNvPr>
          <p:cNvSpPr>
            <a:spLocks noGrp="1"/>
          </p:cNvSpPr>
          <p:nvPr>
            <p:ph type="title"/>
          </p:nvPr>
        </p:nvSpPr>
        <p:spPr/>
        <p:txBody>
          <a:bodyPr/>
          <a:lstStyle/>
          <a:p>
            <a:r>
              <a:rPr lang="zh-CN" altLang="en-US" dirty="0"/>
              <a:t>伊塔洛</a:t>
            </a:r>
            <a:r>
              <a:rPr lang="en-US" altLang="zh-CN" dirty="0"/>
              <a:t>· </a:t>
            </a:r>
            <a:r>
              <a:rPr lang="zh-CN" altLang="en-US" dirty="0"/>
              <a:t>卡尔维诺</a:t>
            </a:r>
          </a:p>
        </p:txBody>
      </p:sp>
      <p:sp>
        <p:nvSpPr>
          <p:cNvPr id="3" name="内容占位符 2">
            <a:extLst>
              <a:ext uri="{FF2B5EF4-FFF2-40B4-BE49-F238E27FC236}">
                <a16:creationId xmlns:a16="http://schemas.microsoft.com/office/drawing/2014/main" id="{69F26009-2647-4E47-988B-A7F6AB67663C}"/>
              </a:ext>
            </a:extLst>
          </p:cNvPr>
          <p:cNvSpPr>
            <a:spLocks noGrp="1"/>
          </p:cNvSpPr>
          <p:nvPr>
            <p:ph idx="1"/>
          </p:nvPr>
        </p:nvSpPr>
        <p:spPr/>
        <p:txBody>
          <a:bodyPr>
            <a:normAutofit/>
          </a:bodyPr>
          <a:lstStyle/>
          <a:p>
            <a:r>
              <a:rPr lang="en-US" altLang="zh-CN" sz="2000" dirty="0"/>
              <a:t>Italo Calvino</a:t>
            </a:r>
            <a:r>
              <a:rPr lang="zh-CN" altLang="en-US" sz="2000" dirty="0"/>
              <a:t>（</a:t>
            </a:r>
            <a:r>
              <a:rPr lang="en-US" altLang="zh-CN" sz="2000" dirty="0"/>
              <a:t> 1923</a:t>
            </a:r>
            <a:r>
              <a:rPr lang="zh-CN" altLang="en-US" sz="2000" dirty="0"/>
              <a:t>年</a:t>
            </a:r>
            <a:r>
              <a:rPr lang="en-US" altLang="zh-CN" sz="2000" dirty="0"/>
              <a:t>10</a:t>
            </a:r>
            <a:r>
              <a:rPr lang="zh-CN" altLang="en-US" sz="2000" dirty="0"/>
              <a:t>月</a:t>
            </a:r>
            <a:r>
              <a:rPr lang="en-US" altLang="zh-CN" sz="2000" dirty="0"/>
              <a:t>15</a:t>
            </a:r>
            <a:r>
              <a:rPr lang="zh-CN" altLang="en-US" sz="2000" dirty="0"/>
              <a:t>日</a:t>
            </a:r>
            <a:r>
              <a:rPr lang="en-US" altLang="zh-CN" sz="2000" dirty="0"/>
              <a:t>—1985</a:t>
            </a:r>
            <a:r>
              <a:rPr lang="zh-CN" altLang="en-US" sz="2000" dirty="0"/>
              <a:t>年</a:t>
            </a:r>
            <a:r>
              <a:rPr lang="en-US" altLang="zh-CN" sz="2000" dirty="0"/>
              <a:t>9</a:t>
            </a:r>
            <a:r>
              <a:rPr lang="zh-CN" altLang="en-US" sz="2000" dirty="0"/>
              <a:t>月</a:t>
            </a:r>
            <a:r>
              <a:rPr lang="en-US" altLang="zh-CN" sz="2000" dirty="0"/>
              <a:t>19</a:t>
            </a:r>
            <a:r>
              <a:rPr lang="zh-CN" altLang="en-US" sz="2000" dirty="0"/>
              <a:t>日），意大利当代作家。</a:t>
            </a:r>
            <a:endParaRPr lang="en-US" altLang="zh-CN" sz="2000" dirty="0"/>
          </a:p>
          <a:p>
            <a:r>
              <a:rPr lang="zh-CN" altLang="en-US" sz="2000" dirty="0"/>
              <a:t>卡尔维诺生于古巴哈瓦那，随父母移居意大利。毕业于都灵大学文学系，第二次世界大战中积极参加反法西斯斗争。战后开始文学创作。</a:t>
            </a:r>
            <a:endParaRPr lang="en-US" altLang="zh-CN" sz="2000" dirty="0"/>
          </a:p>
          <a:p>
            <a:r>
              <a:rPr lang="en-US" altLang="zh-CN" sz="2000" dirty="0"/>
              <a:t>1947</a:t>
            </a:r>
            <a:r>
              <a:rPr lang="zh-CN" altLang="en-US" sz="2000" dirty="0"/>
              <a:t>年发表第一部长篇小说</a:t>
            </a:r>
            <a:r>
              <a:rPr lang="en-US" altLang="zh-CN" sz="2000" dirty="0"/>
              <a:t>《</a:t>
            </a:r>
            <a:r>
              <a:rPr lang="zh-CN" altLang="en-US" sz="2000" dirty="0"/>
              <a:t>通向蜘蛛巢的小径</a:t>
            </a:r>
            <a:r>
              <a:rPr lang="en-US" altLang="zh-CN" sz="2000" dirty="0"/>
              <a:t>》</a:t>
            </a:r>
          </a:p>
          <a:p>
            <a:r>
              <a:rPr lang="en-US" altLang="zh-CN" sz="2000" dirty="0"/>
              <a:t>1952</a:t>
            </a:r>
            <a:r>
              <a:rPr lang="zh-CN" altLang="en-US" sz="2000" dirty="0"/>
              <a:t>年，</a:t>
            </a:r>
            <a:r>
              <a:rPr lang="en-US" altLang="zh-CN" sz="2000" dirty="0"/>
              <a:t>《</a:t>
            </a:r>
            <a:r>
              <a:rPr lang="zh-CN" altLang="en-US" sz="2000" dirty="0"/>
              <a:t>分成两半的子爵</a:t>
            </a:r>
            <a:r>
              <a:rPr lang="en-US" altLang="zh-CN" sz="2000" dirty="0"/>
              <a:t>》</a:t>
            </a:r>
          </a:p>
          <a:p>
            <a:r>
              <a:rPr lang="en-US" altLang="zh-CN" sz="2000" dirty="0"/>
              <a:t>1957</a:t>
            </a:r>
            <a:r>
              <a:rPr lang="zh-CN" altLang="en-US" sz="2000" dirty="0"/>
              <a:t>年，</a:t>
            </a:r>
            <a:r>
              <a:rPr lang="en-US" altLang="zh-CN" sz="2000" dirty="0"/>
              <a:t>《</a:t>
            </a:r>
            <a:r>
              <a:rPr lang="zh-CN" altLang="en-US" sz="2000" dirty="0"/>
              <a:t>树上的男爵</a:t>
            </a:r>
            <a:r>
              <a:rPr lang="en-US" altLang="zh-CN" sz="2000" dirty="0"/>
              <a:t>》</a:t>
            </a:r>
          </a:p>
          <a:p>
            <a:r>
              <a:rPr lang="en-US" altLang="zh-CN" sz="2000" dirty="0"/>
              <a:t>1959</a:t>
            </a:r>
            <a:r>
              <a:rPr lang="zh-CN" altLang="en-US" sz="2000" dirty="0"/>
              <a:t>年，</a:t>
            </a:r>
            <a:r>
              <a:rPr lang="en-US" altLang="zh-CN" sz="2000" dirty="0"/>
              <a:t>《</a:t>
            </a:r>
            <a:r>
              <a:rPr lang="zh-CN" altLang="en-US" sz="2000" dirty="0"/>
              <a:t>不存在的骑士</a:t>
            </a:r>
            <a:r>
              <a:rPr lang="en-US" altLang="zh-CN" sz="2000" dirty="0"/>
              <a:t>》</a:t>
            </a:r>
            <a:endParaRPr lang="zh-CN" altLang="en-US" sz="2000" dirty="0"/>
          </a:p>
        </p:txBody>
      </p:sp>
    </p:spTree>
    <p:extLst>
      <p:ext uri="{BB962C8B-B14F-4D97-AF65-F5344CB8AC3E}">
        <p14:creationId xmlns:p14="http://schemas.microsoft.com/office/powerpoint/2010/main" val="11993803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E0F0EEC-DB22-4CF3-9BD5-1096CFF834D3}"/>
              </a:ext>
            </a:extLst>
          </p:cNvPr>
          <p:cNvSpPr>
            <a:spLocks noGrp="1"/>
          </p:cNvSpPr>
          <p:nvPr>
            <p:ph type="title"/>
          </p:nvPr>
        </p:nvSpPr>
        <p:spPr/>
        <p:txBody>
          <a:bodyPr/>
          <a:lstStyle/>
          <a:p>
            <a:r>
              <a:rPr lang="zh-CN" altLang="en-US" dirty="0"/>
              <a:t>伊塔洛</a:t>
            </a:r>
            <a:r>
              <a:rPr lang="en-US" altLang="zh-CN" dirty="0"/>
              <a:t>· </a:t>
            </a:r>
            <a:r>
              <a:rPr lang="zh-CN" altLang="en-US" dirty="0"/>
              <a:t>卡尔维诺</a:t>
            </a:r>
          </a:p>
        </p:txBody>
      </p:sp>
      <p:sp>
        <p:nvSpPr>
          <p:cNvPr id="3" name="内容占位符 2">
            <a:extLst>
              <a:ext uri="{FF2B5EF4-FFF2-40B4-BE49-F238E27FC236}">
                <a16:creationId xmlns:a16="http://schemas.microsoft.com/office/drawing/2014/main" id="{455C29F0-F502-45B7-84CF-307EB71D1408}"/>
              </a:ext>
            </a:extLst>
          </p:cNvPr>
          <p:cNvSpPr>
            <a:spLocks noGrp="1"/>
          </p:cNvSpPr>
          <p:nvPr>
            <p:ph idx="1"/>
          </p:nvPr>
        </p:nvSpPr>
        <p:spPr/>
        <p:txBody>
          <a:bodyPr>
            <a:normAutofit lnSpcReduction="10000"/>
          </a:bodyPr>
          <a:lstStyle/>
          <a:p>
            <a:r>
              <a:rPr lang="zh-CN" altLang="en-US" sz="2000" dirty="0"/>
              <a:t>关于生平，卡尔维诺写道：“我仍然属于和克罗齐一样的人，认为一个作者只有作品有价值，因此我不提供传记资料。我会告诉你你想知道的东西，但我从来不会告诉你真实。”</a:t>
            </a:r>
            <a:endParaRPr lang="en-US" altLang="zh-CN" sz="2000" dirty="0"/>
          </a:p>
          <a:p>
            <a:r>
              <a:rPr lang="zh-CN" altLang="en-US" sz="2000" dirty="0"/>
              <a:t>钱钟书：</a:t>
            </a:r>
            <a:r>
              <a:rPr lang="en-US" altLang="zh-CN" sz="2000" dirty="0"/>
              <a:t>"</a:t>
            </a:r>
            <a:r>
              <a:rPr lang="zh-CN" altLang="en-US" sz="2000" dirty="0"/>
              <a:t>如果你吃到一个鸡蛋，觉得好吃，你又何必去认识下蛋的母鸡呢？</a:t>
            </a:r>
            <a:r>
              <a:rPr lang="en-US" altLang="zh-CN" sz="2000" dirty="0"/>
              <a:t>“</a:t>
            </a:r>
          </a:p>
          <a:p>
            <a:endParaRPr lang="en-US" altLang="zh-CN" sz="2000" dirty="0"/>
          </a:p>
          <a:p>
            <a:r>
              <a:rPr lang="zh-CN" altLang="en-US" sz="2000" dirty="0"/>
              <a:t>父母都是热带植物学家，“我的家庭中只有科学研究是受尊重的。我是败类，是家里唯一从事文学的人。”</a:t>
            </a:r>
            <a:endParaRPr lang="en-US" altLang="zh-CN" sz="2000" dirty="0"/>
          </a:p>
          <a:p>
            <a:r>
              <a:rPr lang="en-US" altLang="zh-CN" sz="2000" dirty="0"/>
              <a:t>1985</a:t>
            </a:r>
            <a:r>
              <a:rPr lang="zh-CN" altLang="en-US" sz="2000" dirty="0"/>
              <a:t>年夏天准备哈佛讲学时患病。主刀医生表示自己未曾见过任何大脑构造像卡尔维诺的那般复杂精致。</a:t>
            </a:r>
            <a:endParaRPr lang="en-US" altLang="zh-CN" sz="2000" dirty="0"/>
          </a:p>
          <a:p>
            <a:r>
              <a:rPr lang="en-US" altLang="zh-CN" sz="2000" dirty="0"/>
              <a:t>《</a:t>
            </a:r>
            <a:r>
              <a:rPr lang="zh-CN" altLang="en-US" sz="2000" dirty="0"/>
              <a:t>为什么读经典</a:t>
            </a:r>
            <a:r>
              <a:rPr lang="en-US" altLang="zh-CN" sz="2000" dirty="0"/>
              <a:t>》</a:t>
            </a:r>
          </a:p>
          <a:p>
            <a:r>
              <a:rPr lang="en-US" altLang="zh-CN" sz="2000" dirty="0"/>
              <a:t>《</a:t>
            </a:r>
            <a:r>
              <a:rPr lang="zh-CN" altLang="en-US" sz="2000" dirty="0"/>
              <a:t>未来千年文学备忘录</a:t>
            </a:r>
            <a:r>
              <a:rPr lang="en-US" altLang="zh-CN" sz="2000" dirty="0"/>
              <a:t>》</a:t>
            </a:r>
            <a:r>
              <a:rPr lang="zh-CN" altLang="en-US" sz="2000" dirty="0"/>
              <a:t>：轻盈、迅捷、准确、可视性、繁复</a:t>
            </a:r>
          </a:p>
        </p:txBody>
      </p:sp>
    </p:spTree>
    <p:extLst>
      <p:ext uri="{BB962C8B-B14F-4D97-AF65-F5344CB8AC3E}">
        <p14:creationId xmlns:p14="http://schemas.microsoft.com/office/powerpoint/2010/main" val="26435772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D7C76DC-5A52-4713-93E2-5D273275AD67}"/>
              </a:ext>
            </a:extLst>
          </p:cNvPr>
          <p:cNvSpPr>
            <a:spLocks noGrp="1"/>
          </p:cNvSpPr>
          <p:nvPr>
            <p:ph type="title"/>
          </p:nvPr>
        </p:nvSpPr>
        <p:spPr/>
        <p:txBody>
          <a:bodyPr/>
          <a:lstStyle/>
          <a:p>
            <a:r>
              <a:rPr lang="en-US" altLang="zh-CN" dirty="0"/>
              <a:t>《</a:t>
            </a:r>
            <a:r>
              <a:rPr lang="zh-CN" altLang="en-US" dirty="0"/>
              <a:t>分成两半的子爵</a:t>
            </a:r>
            <a:r>
              <a:rPr lang="en-US" altLang="zh-CN" dirty="0"/>
              <a:t>》</a:t>
            </a:r>
            <a:endParaRPr lang="zh-CN" altLang="en-US" dirty="0"/>
          </a:p>
        </p:txBody>
      </p:sp>
      <p:sp>
        <p:nvSpPr>
          <p:cNvPr id="3" name="内容占位符 2">
            <a:extLst>
              <a:ext uri="{FF2B5EF4-FFF2-40B4-BE49-F238E27FC236}">
                <a16:creationId xmlns:a16="http://schemas.microsoft.com/office/drawing/2014/main" id="{79A98FB9-F368-4AE4-AC72-26CC87DEE498}"/>
              </a:ext>
            </a:extLst>
          </p:cNvPr>
          <p:cNvSpPr>
            <a:spLocks noGrp="1"/>
          </p:cNvSpPr>
          <p:nvPr>
            <p:ph idx="1"/>
          </p:nvPr>
        </p:nvSpPr>
        <p:spPr/>
        <p:txBody>
          <a:bodyPr>
            <a:normAutofit/>
          </a:bodyPr>
          <a:lstStyle/>
          <a:p>
            <a:r>
              <a:rPr lang="zh-CN" altLang="en-US" sz="2000" dirty="0"/>
              <a:t>“我一直在想一个从纵向劈为两半的人，那两半中的每一个都自行其事。”</a:t>
            </a:r>
            <a:endParaRPr lang="en-US" altLang="zh-CN" sz="2000" dirty="0"/>
          </a:p>
          <a:p>
            <a:r>
              <a:rPr lang="zh-CN" altLang="en-US" sz="2000" dirty="0"/>
              <a:t>“一刀劈开</a:t>
            </a:r>
            <a:r>
              <a:rPr lang="en-US" altLang="zh-CN" sz="2000" dirty="0"/>
              <a:t>——</a:t>
            </a:r>
            <a:r>
              <a:rPr lang="zh-CN" altLang="en-US" sz="2000" dirty="0"/>
              <a:t>不，一次炮击更好一些，因为一半被认为已经毁坏，后来却又跳将出来。”</a:t>
            </a:r>
            <a:endParaRPr lang="en-US" altLang="zh-CN" sz="2000" dirty="0"/>
          </a:p>
          <a:p>
            <a:r>
              <a:rPr lang="zh-CN" altLang="en-US" sz="2000" dirty="0"/>
              <a:t>那好：一半活下来，另一半以后再出现。</a:t>
            </a:r>
            <a:endParaRPr lang="en-US" altLang="zh-CN" sz="2000" dirty="0"/>
          </a:p>
          <a:p>
            <a:r>
              <a:rPr lang="zh-CN" altLang="en-US" sz="2000" dirty="0"/>
              <a:t>如何区别他们？行之有效的可靠方式就是让一半善良而另一半邪恶。</a:t>
            </a:r>
            <a:endParaRPr lang="en-US" altLang="zh-CN" sz="2000" dirty="0"/>
          </a:p>
          <a:p>
            <a:endParaRPr lang="en-US" altLang="zh-CN" sz="2000" dirty="0"/>
          </a:p>
          <a:p>
            <a:endParaRPr lang="en-US" altLang="zh-CN" sz="2000" dirty="0"/>
          </a:p>
          <a:p>
            <a:r>
              <a:rPr lang="zh-CN" altLang="en-US" sz="2000" dirty="0"/>
              <a:t>批评家抑或读者的歧途：思考善与恶的对立</a:t>
            </a:r>
            <a:endParaRPr lang="en-US" altLang="zh-CN" sz="2000" dirty="0"/>
          </a:p>
          <a:p>
            <a:r>
              <a:rPr lang="zh-CN" altLang="en-US" sz="2000" dirty="0"/>
              <a:t>作家的意图：分裂</a:t>
            </a:r>
            <a:endParaRPr lang="en-US" altLang="zh-CN" sz="2000" dirty="0"/>
          </a:p>
        </p:txBody>
      </p:sp>
    </p:spTree>
    <p:extLst>
      <p:ext uri="{BB962C8B-B14F-4D97-AF65-F5344CB8AC3E}">
        <p14:creationId xmlns:p14="http://schemas.microsoft.com/office/powerpoint/2010/main" val="33566896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9B9A058-79AB-40BE-9594-95A20BB71356}"/>
              </a:ext>
            </a:extLst>
          </p:cNvPr>
          <p:cNvSpPr>
            <a:spLocks noGrp="1"/>
          </p:cNvSpPr>
          <p:nvPr>
            <p:ph type="title"/>
          </p:nvPr>
        </p:nvSpPr>
        <p:spPr/>
        <p:txBody>
          <a:bodyPr/>
          <a:lstStyle/>
          <a:p>
            <a:r>
              <a:rPr lang="en-US" altLang="zh-CN" dirty="0"/>
              <a:t>《</a:t>
            </a:r>
            <a:r>
              <a:rPr lang="zh-CN" altLang="en-US" dirty="0"/>
              <a:t>分成两半的子爵</a:t>
            </a:r>
            <a:r>
              <a:rPr lang="en-US" altLang="zh-CN" dirty="0"/>
              <a:t>》</a:t>
            </a:r>
            <a:endParaRPr lang="zh-CN" altLang="en-US" dirty="0"/>
          </a:p>
        </p:txBody>
      </p:sp>
      <p:sp>
        <p:nvSpPr>
          <p:cNvPr id="3" name="内容占位符 2">
            <a:extLst>
              <a:ext uri="{FF2B5EF4-FFF2-40B4-BE49-F238E27FC236}">
                <a16:creationId xmlns:a16="http://schemas.microsoft.com/office/drawing/2014/main" id="{26FD2D5D-ACEB-4920-BA74-17978798BB19}"/>
              </a:ext>
            </a:extLst>
          </p:cNvPr>
          <p:cNvSpPr>
            <a:spLocks noGrp="1"/>
          </p:cNvSpPr>
          <p:nvPr>
            <p:ph idx="1"/>
          </p:nvPr>
        </p:nvSpPr>
        <p:spPr/>
        <p:txBody>
          <a:bodyPr>
            <a:normAutofit/>
          </a:bodyPr>
          <a:lstStyle/>
          <a:p>
            <a:r>
              <a:rPr lang="zh-CN" altLang="en-US" sz="2000" dirty="0"/>
              <a:t>一、我的宗旨是向人的一切分裂开战，追求完整的人。</a:t>
            </a:r>
            <a:endParaRPr lang="en-US" altLang="zh-CN" sz="2000" dirty="0"/>
          </a:p>
          <a:p>
            <a:r>
              <a:rPr lang="zh-CN" altLang="en-US" sz="2000" dirty="0"/>
              <a:t>然而实际上</a:t>
            </a:r>
            <a:r>
              <a:rPr lang="en-US" altLang="zh-CN" sz="2000" dirty="0"/>
              <a:t>……</a:t>
            </a:r>
          </a:p>
          <a:p>
            <a:r>
              <a:rPr lang="zh-CN" altLang="en-US" sz="2000" dirty="0"/>
              <a:t>完整的子爵面目模糊，让人一无所知；而故事中的两个一半，却表现地更具人性。邪恶的一半，那么地不幸，令人同情，而善良的一半，那么地愧疚，迂腐可笑。</a:t>
            </a:r>
            <a:endParaRPr lang="en-US" altLang="zh-CN" sz="2000" dirty="0"/>
          </a:p>
          <a:p>
            <a:endParaRPr lang="en-US" altLang="zh-CN" sz="2000" dirty="0"/>
          </a:p>
          <a:p>
            <a:r>
              <a:rPr lang="zh-CN" altLang="en-US" sz="2000" dirty="0"/>
              <a:t>二、我从两种对立的观念出发，对以分裂作为真正生存方式的双方都给予赞赏，并且痛斥“愚蠢的完整”。但小说最终不由自主地表达分裂意识</a:t>
            </a:r>
            <a:r>
              <a:rPr lang="en-US" altLang="zh-CN" sz="2000" dirty="0"/>
              <a:t>……</a:t>
            </a:r>
          </a:p>
          <a:p>
            <a:r>
              <a:rPr lang="zh-CN" altLang="en-US" sz="2000" dirty="0"/>
              <a:t>为什么？</a:t>
            </a:r>
            <a:endParaRPr lang="en-US" altLang="zh-CN" sz="2000" dirty="0"/>
          </a:p>
        </p:txBody>
      </p:sp>
    </p:spTree>
    <p:extLst>
      <p:ext uri="{BB962C8B-B14F-4D97-AF65-F5344CB8AC3E}">
        <p14:creationId xmlns:p14="http://schemas.microsoft.com/office/powerpoint/2010/main" val="28292642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7DA2168-30B3-4F2D-991D-94AACAFD1067}"/>
              </a:ext>
            </a:extLst>
          </p:cNvPr>
          <p:cNvSpPr>
            <a:spLocks noGrp="1"/>
          </p:cNvSpPr>
          <p:nvPr>
            <p:ph type="title"/>
          </p:nvPr>
        </p:nvSpPr>
        <p:spPr/>
        <p:txBody>
          <a:bodyPr/>
          <a:lstStyle/>
          <a:p>
            <a:r>
              <a:rPr lang="en-US" altLang="zh-CN" dirty="0"/>
              <a:t>《</a:t>
            </a:r>
            <a:r>
              <a:rPr lang="zh-CN" altLang="en-US" dirty="0"/>
              <a:t>分成两半的子爵</a:t>
            </a:r>
            <a:r>
              <a:rPr lang="en-US" altLang="zh-CN" dirty="0"/>
              <a:t>》</a:t>
            </a:r>
            <a:endParaRPr lang="zh-CN" altLang="en-US" dirty="0"/>
          </a:p>
        </p:txBody>
      </p:sp>
      <p:sp>
        <p:nvSpPr>
          <p:cNvPr id="3" name="内容占位符 2">
            <a:extLst>
              <a:ext uri="{FF2B5EF4-FFF2-40B4-BE49-F238E27FC236}">
                <a16:creationId xmlns:a16="http://schemas.microsoft.com/office/drawing/2014/main" id="{D7E8A9A5-1312-42E6-862A-B236E0CEE2FF}"/>
              </a:ext>
            </a:extLst>
          </p:cNvPr>
          <p:cNvSpPr>
            <a:spLocks noGrp="1"/>
          </p:cNvSpPr>
          <p:nvPr>
            <p:ph idx="1"/>
          </p:nvPr>
        </p:nvSpPr>
        <p:spPr/>
        <p:txBody>
          <a:bodyPr>
            <a:normAutofit/>
          </a:bodyPr>
          <a:lstStyle/>
          <a:p>
            <a:r>
              <a:rPr lang="zh-CN" altLang="en-US" sz="2000" dirty="0"/>
              <a:t>这个故事以它自然的内在动力将我推向这个我过去现在一贯的真正主题：</a:t>
            </a:r>
            <a:endParaRPr lang="en-US" altLang="zh-CN" sz="2000" dirty="0"/>
          </a:p>
          <a:p>
            <a:r>
              <a:rPr lang="zh-CN" altLang="en-US" sz="2000" dirty="0"/>
              <a:t>一个人甘心情愿地给自己立一条严格的规矩，并且坚持到底，因为无论对他还是对别人，没有这条规矩他将不是他自己。</a:t>
            </a:r>
            <a:endParaRPr lang="en-US" altLang="zh-CN" sz="2000" dirty="0"/>
          </a:p>
          <a:p>
            <a:endParaRPr lang="en-US" altLang="zh-CN" sz="2000" dirty="0"/>
          </a:p>
          <a:p>
            <a:r>
              <a:rPr lang="zh-CN" altLang="en-US" sz="2000" dirty="0"/>
              <a:t>完整的人，在</a:t>
            </a:r>
            <a:r>
              <a:rPr lang="en-US" altLang="zh-CN" sz="2000" dirty="0"/>
              <a:t>《</a:t>
            </a:r>
            <a:r>
              <a:rPr lang="zh-CN" altLang="en-US" sz="2000" dirty="0"/>
              <a:t>分成两半的子爵</a:t>
            </a:r>
            <a:r>
              <a:rPr lang="en-US" altLang="zh-CN" sz="2000" dirty="0"/>
              <a:t>》</a:t>
            </a:r>
            <a:r>
              <a:rPr lang="zh-CN" altLang="en-US" sz="2000" dirty="0"/>
              <a:t>中我还没有清晰的设想，而这一次在</a:t>
            </a:r>
            <a:r>
              <a:rPr lang="en-US" altLang="zh-CN" sz="2000" dirty="0"/>
              <a:t>《</a:t>
            </a:r>
            <a:r>
              <a:rPr lang="zh-CN" altLang="en-US" sz="2000" dirty="0"/>
              <a:t>树上的男爵</a:t>
            </a:r>
            <a:r>
              <a:rPr lang="en-US" altLang="zh-CN" sz="2000" dirty="0"/>
              <a:t>》</a:t>
            </a:r>
            <a:r>
              <a:rPr lang="zh-CN" altLang="en-US" sz="2000" dirty="0"/>
              <a:t>中体现在通过自觉进行艰苦磨砺而充分完成自我的那个人身上。</a:t>
            </a:r>
          </a:p>
        </p:txBody>
      </p:sp>
    </p:spTree>
    <p:extLst>
      <p:ext uri="{BB962C8B-B14F-4D97-AF65-F5344CB8AC3E}">
        <p14:creationId xmlns:p14="http://schemas.microsoft.com/office/powerpoint/2010/main" val="7296002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D9AA87D-16A7-4097-8D0A-7220D675E98F}"/>
              </a:ext>
            </a:extLst>
          </p:cNvPr>
          <p:cNvSpPr>
            <a:spLocks noGrp="1"/>
          </p:cNvSpPr>
          <p:nvPr>
            <p:ph type="title"/>
          </p:nvPr>
        </p:nvSpPr>
        <p:spPr/>
        <p:txBody>
          <a:bodyPr>
            <a:normAutofit/>
          </a:bodyPr>
          <a:lstStyle/>
          <a:p>
            <a:r>
              <a:rPr lang="zh-CN" altLang="en-US" dirty="0"/>
              <a:t>完整的人</a:t>
            </a:r>
            <a:r>
              <a:rPr lang="en-US" altLang="zh-CN" dirty="0"/>
              <a:t>——《</a:t>
            </a:r>
            <a:r>
              <a:rPr lang="zh-CN" altLang="en-US" dirty="0"/>
              <a:t>树上的男爵</a:t>
            </a:r>
            <a:r>
              <a:rPr lang="en-US" altLang="zh-CN" dirty="0"/>
              <a:t>》</a:t>
            </a:r>
            <a:endParaRPr lang="zh-CN" altLang="en-US" dirty="0"/>
          </a:p>
        </p:txBody>
      </p:sp>
      <p:sp>
        <p:nvSpPr>
          <p:cNvPr id="3" name="内容占位符 2">
            <a:extLst>
              <a:ext uri="{FF2B5EF4-FFF2-40B4-BE49-F238E27FC236}">
                <a16:creationId xmlns:a16="http://schemas.microsoft.com/office/drawing/2014/main" id="{D320CF0A-5004-4C8F-AB27-60B9C5790BF1}"/>
              </a:ext>
            </a:extLst>
          </p:cNvPr>
          <p:cNvSpPr>
            <a:spLocks noGrp="1"/>
          </p:cNvSpPr>
          <p:nvPr>
            <p:ph idx="1"/>
          </p:nvPr>
        </p:nvSpPr>
        <p:spPr/>
        <p:txBody>
          <a:bodyPr>
            <a:normAutofit/>
          </a:bodyPr>
          <a:lstStyle/>
          <a:p>
            <a:r>
              <a:rPr lang="en-US" altLang="zh-CN" sz="2000" dirty="0"/>
              <a:t>1</a:t>
            </a:r>
            <a:r>
              <a:rPr lang="zh-CN" altLang="en-US" sz="2000" dirty="0"/>
              <a:t>、柯希莫为什么到树上？</a:t>
            </a:r>
          </a:p>
          <a:p>
            <a:pPr marL="0" indent="0">
              <a:buNone/>
            </a:pPr>
            <a:endParaRPr lang="en-US" altLang="zh-CN" sz="2000" dirty="0"/>
          </a:p>
          <a:p>
            <a:r>
              <a:rPr lang="zh-CN" altLang="en-US" sz="2000" dirty="0"/>
              <a:t>“柯希莫成长在一个典型的老式家庭之中，父亲是伯爵，母亲是将军，父母对儿女严加管教的同时缺少关爱，在这样的环境之中，柯希莫逐渐形成了叛逆的性格，因反对姐姐对动物的残害而拒食蜗牛的柯希莫被父亲怒斥，从而爬上了树开始了远离地面的生活，这表征着对文明社会的叛离和对原始生命野性的回归。”</a:t>
            </a:r>
            <a:endParaRPr lang="en-US" altLang="zh-CN" sz="2000" dirty="0"/>
          </a:p>
          <a:p>
            <a:pPr marL="0" indent="0" algn="r">
              <a:buNone/>
            </a:pPr>
            <a:r>
              <a:rPr lang="en-US" altLang="zh-CN" sz="2000" dirty="0"/>
              <a:t>——</a:t>
            </a:r>
            <a:r>
              <a:rPr lang="zh-CN" altLang="en-US" sz="2000" dirty="0"/>
              <a:t>摘自百度百科</a:t>
            </a:r>
            <a:endParaRPr lang="en-US" altLang="zh-CN" sz="2000" dirty="0"/>
          </a:p>
          <a:p>
            <a:pPr marL="0" indent="0">
              <a:buNone/>
            </a:pPr>
            <a:endParaRPr lang="en-US" altLang="zh-CN" sz="2000" dirty="0"/>
          </a:p>
          <a:p>
            <a:r>
              <a:rPr lang="en-US" altLang="zh-CN" sz="2000" dirty="0"/>
              <a:t>2</a:t>
            </a:r>
            <a:r>
              <a:rPr lang="zh-CN" altLang="en-US" sz="2000" dirty="0"/>
              <a:t>、他何以至此？</a:t>
            </a:r>
          </a:p>
        </p:txBody>
      </p:sp>
    </p:spTree>
    <p:extLst>
      <p:ext uri="{BB962C8B-B14F-4D97-AF65-F5344CB8AC3E}">
        <p14:creationId xmlns:p14="http://schemas.microsoft.com/office/powerpoint/2010/main" val="2874057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7B6387A-560A-4EAF-AF0E-9AA4081BE102}"/>
              </a:ext>
            </a:extLst>
          </p:cNvPr>
          <p:cNvSpPr>
            <a:spLocks noGrp="1"/>
          </p:cNvSpPr>
          <p:nvPr>
            <p:ph type="title"/>
          </p:nvPr>
        </p:nvSpPr>
        <p:spPr/>
        <p:txBody>
          <a:bodyPr/>
          <a:lstStyle/>
          <a:p>
            <a:r>
              <a:rPr lang="zh-CN" altLang="en-US" dirty="0"/>
              <a:t>完整的人</a:t>
            </a:r>
            <a:r>
              <a:rPr lang="en-US" altLang="zh-CN" dirty="0"/>
              <a:t>——《</a:t>
            </a:r>
            <a:r>
              <a:rPr lang="zh-CN" altLang="en-US" dirty="0"/>
              <a:t>树上的男爵</a:t>
            </a:r>
            <a:r>
              <a:rPr lang="en-US" altLang="zh-CN" dirty="0"/>
              <a:t>》</a:t>
            </a:r>
            <a:endParaRPr lang="zh-CN" altLang="en-US" dirty="0"/>
          </a:p>
        </p:txBody>
      </p:sp>
      <p:sp>
        <p:nvSpPr>
          <p:cNvPr id="3" name="内容占位符 2">
            <a:extLst>
              <a:ext uri="{FF2B5EF4-FFF2-40B4-BE49-F238E27FC236}">
                <a16:creationId xmlns:a16="http://schemas.microsoft.com/office/drawing/2014/main" id="{C904C2C7-8D39-48A2-BDA3-BF6784F68CE2}"/>
              </a:ext>
            </a:extLst>
          </p:cNvPr>
          <p:cNvSpPr>
            <a:spLocks noGrp="1"/>
          </p:cNvSpPr>
          <p:nvPr>
            <p:ph idx="1"/>
          </p:nvPr>
        </p:nvSpPr>
        <p:spPr/>
        <p:txBody>
          <a:bodyPr>
            <a:normAutofit/>
          </a:bodyPr>
          <a:lstStyle/>
          <a:p>
            <a:r>
              <a:rPr lang="en-US" altLang="zh-CN" sz="2000" dirty="0"/>
              <a:t>1</a:t>
            </a:r>
            <a:r>
              <a:rPr lang="zh-CN" altLang="en-US" sz="2000" dirty="0"/>
              <a:t>、柯希莫为什么到树上？</a:t>
            </a:r>
          </a:p>
          <a:p>
            <a:r>
              <a:rPr lang="zh-CN" altLang="en-US" sz="2000" dirty="0">
                <a:hlinkClick r:id="rId2" action="ppaction://hlinkfile"/>
              </a:rPr>
              <a:t>柯希莫为什么到树上？苏童</a:t>
            </a:r>
            <a:r>
              <a:rPr lang="en-US" altLang="zh-CN" sz="2000" dirty="0">
                <a:hlinkClick r:id="rId2" action="ppaction://hlinkfile"/>
              </a:rPr>
              <a:t>.docx</a:t>
            </a:r>
            <a:endParaRPr lang="zh-CN" altLang="en-US" sz="2000" dirty="0"/>
          </a:p>
        </p:txBody>
      </p:sp>
    </p:spTree>
    <p:extLst>
      <p:ext uri="{BB962C8B-B14F-4D97-AF65-F5344CB8AC3E}">
        <p14:creationId xmlns:p14="http://schemas.microsoft.com/office/powerpoint/2010/main" val="37634080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11813D4-63AE-4EE2-8E6A-175A912A55A5}"/>
              </a:ext>
            </a:extLst>
          </p:cNvPr>
          <p:cNvSpPr>
            <a:spLocks noGrp="1"/>
          </p:cNvSpPr>
          <p:nvPr>
            <p:ph type="title"/>
          </p:nvPr>
        </p:nvSpPr>
        <p:spPr/>
        <p:txBody>
          <a:bodyPr/>
          <a:lstStyle/>
          <a:p>
            <a:r>
              <a:rPr lang="zh-CN" altLang="en-US" dirty="0"/>
              <a:t>作家：统治人物的暴君</a:t>
            </a:r>
          </a:p>
        </p:txBody>
      </p:sp>
      <p:sp>
        <p:nvSpPr>
          <p:cNvPr id="3" name="内容占位符 2">
            <a:extLst>
              <a:ext uri="{FF2B5EF4-FFF2-40B4-BE49-F238E27FC236}">
                <a16:creationId xmlns:a16="http://schemas.microsoft.com/office/drawing/2014/main" id="{FE06E95D-E015-4458-85C9-F5772EFE46F8}"/>
              </a:ext>
            </a:extLst>
          </p:cNvPr>
          <p:cNvSpPr>
            <a:spLocks noGrp="1"/>
          </p:cNvSpPr>
          <p:nvPr>
            <p:ph idx="1"/>
          </p:nvPr>
        </p:nvSpPr>
        <p:spPr/>
        <p:txBody>
          <a:bodyPr>
            <a:normAutofit/>
          </a:bodyPr>
          <a:lstStyle/>
          <a:p>
            <a:r>
              <a:rPr lang="zh-CN" altLang="en-US" sz="2000" dirty="0"/>
              <a:t>       莫言：</a:t>
            </a:r>
            <a:r>
              <a:rPr lang="en-US" altLang="zh-CN" sz="2000" dirty="0"/>
              <a:t>《</a:t>
            </a:r>
            <a:r>
              <a:rPr lang="zh-CN" altLang="en-US" sz="2000" dirty="0"/>
              <a:t>讲故事的人</a:t>
            </a:r>
            <a:r>
              <a:rPr lang="en-US" altLang="zh-CN" sz="2000" dirty="0"/>
              <a:t>》</a:t>
            </a:r>
            <a:r>
              <a:rPr lang="zh-CN" altLang="en-US" sz="2000" dirty="0"/>
              <a:t>（</a:t>
            </a:r>
            <a:r>
              <a:rPr lang="en-US" altLang="zh-CN" sz="2000" dirty="0"/>
              <a:t>2012</a:t>
            </a:r>
            <a:r>
              <a:rPr lang="zh-CN" altLang="en-US" sz="2000" dirty="0"/>
              <a:t>年莫言诺奖演讲全文）</a:t>
            </a:r>
            <a:endParaRPr lang="en-US" altLang="zh-CN" sz="2000" dirty="0"/>
          </a:p>
          <a:p>
            <a:r>
              <a:rPr lang="zh-CN" altLang="en-US" sz="2000" dirty="0"/>
              <a:t>       我必须承认，在创建我的文学领地“高密东北乡”的过程中，美国的威廉</a:t>
            </a:r>
            <a:r>
              <a:rPr lang="en-US" altLang="zh-CN" sz="2000" dirty="0"/>
              <a:t>·</a:t>
            </a:r>
            <a:r>
              <a:rPr lang="zh-CN" altLang="en-US" sz="2000" dirty="0"/>
              <a:t>福克纳和哥伦比亚的加西亚</a:t>
            </a:r>
            <a:r>
              <a:rPr lang="en-US" altLang="zh-CN" sz="2000" dirty="0"/>
              <a:t>·</a:t>
            </a:r>
            <a:r>
              <a:rPr lang="zh-CN" altLang="en-US" sz="2000" dirty="0"/>
              <a:t>马尔克斯给了我重要启发。我对他们的阅读并不认真，但他们开天辟地的豪迈精神激励了我，使我明白了一个作家必须要有一块属于自己的地方。一个人在日常生活中应该谦卑退让，但在文学创作中，必须颐指气使，独断专行。</a:t>
            </a:r>
          </a:p>
        </p:txBody>
      </p:sp>
    </p:spTree>
    <p:extLst>
      <p:ext uri="{BB962C8B-B14F-4D97-AF65-F5344CB8AC3E}">
        <p14:creationId xmlns:p14="http://schemas.microsoft.com/office/powerpoint/2010/main" val="7966048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814A9F6-7928-40A4-AE8B-5ECC698C9CE5}"/>
              </a:ext>
            </a:extLst>
          </p:cNvPr>
          <p:cNvSpPr>
            <a:spLocks noGrp="1"/>
          </p:cNvSpPr>
          <p:nvPr>
            <p:ph type="title"/>
          </p:nvPr>
        </p:nvSpPr>
        <p:spPr/>
        <p:txBody>
          <a:bodyPr/>
          <a:lstStyle/>
          <a:p>
            <a:r>
              <a:rPr lang="zh-CN" altLang="en-US" dirty="0"/>
              <a:t>写作理论：情感的支点</a:t>
            </a:r>
          </a:p>
        </p:txBody>
      </p:sp>
      <p:sp>
        <p:nvSpPr>
          <p:cNvPr id="3" name="内容占位符 2">
            <a:extLst>
              <a:ext uri="{FF2B5EF4-FFF2-40B4-BE49-F238E27FC236}">
                <a16:creationId xmlns:a16="http://schemas.microsoft.com/office/drawing/2014/main" id="{33DDEDE8-720E-4260-8977-CD638200C6D4}"/>
              </a:ext>
            </a:extLst>
          </p:cNvPr>
          <p:cNvSpPr>
            <a:spLocks noGrp="1"/>
          </p:cNvSpPr>
          <p:nvPr>
            <p:ph idx="1"/>
          </p:nvPr>
        </p:nvSpPr>
        <p:spPr/>
        <p:txBody>
          <a:bodyPr>
            <a:normAutofit/>
          </a:bodyPr>
          <a:lstStyle/>
          <a:p>
            <a:r>
              <a:rPr lang="zh-CN" altLang="en-US" sz="2000" dirty="0"/>
              <a:t>张悦然：很多人会好奇，是什么促使一个作家决定动笔去写一篇小说的？</a:t>
            </a:r>
            <a:endParaRPr lang="en-US" altLang="zh-CN" sz="2000" dirty="0"/>
          </a:p>
          <a:p>
            <a:endParaRPr lang="en-US" altLang="zh-CN" sz="2000" dirty="0"/>
          </a:p>
          <a:p>
            <a:r>
              <a:rPr lang="zh-CN" altLang="en-US" sz="2000" dirty="0"/>
              <a:t>“我希望和小说里的主人公能够共情。”</a:t>
            </a:r>
            <a:endParaRPr lang="en-US" altLang="zh-CN" sz="2000" dirty="0"/>
          </a:p>
          <a:p>
            <a:r>
              <a:rPr lang="zh-CN" altLang="en-US" sz="2000" dirty="0"/>
              <a:t>“我们必须承认，我们总是了解一些人比另一些人更多。”</a:t>
            </a:r>
            <a:endParaRPr lang="en-US" altLang="zh-CN" sz="2000" dirty="0"/>
          </a:p>
          <a:p>
            <a:r>
              <a:rPr lang="zh-CN" altLang="en-US" sz="2000" dirty="0"/>
              <a:t>这就是我们的狭隘。但是很多时候，狭隘比包容更有力量，因为狭隘是激烈的，包容是温柔的。狭隘可以确立信仰，而包容却令人陷入怀疑和虚无；狭隘修筑起围墙，为我们建立自我的城邦；包容却要求我们拆去围墙，前往陌生之地。在写作中，我们既需要包容，也需要狭隘。</a:t>
            </a:r>
          </a:p>
        </p:txBody>
      </p:sp>
    </p:spTree>
    <p:extLst>
      <p:ext uri="{BB962C8B-B14F-4D97-AF65-F5344CB8AC3E}">
        <p14:creationId xmlns:p14="http://schemas.microsoft.com/office/powerpoint/2010/main" val="242861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6AE32ED-C9C9-4671-A14C-9AFCFF16C8B8}"/>
              </a:ext>
            </a:extLst>
          </p:cNvPr>
          <p:cNvSpPr>
            <a:spLocks noGrp="1"/>
          </p:cNvSpPr>
          <p:nvPr>
            <p:ph type="title"/>
          </p:nvPr>
        </p:nvSpPr>
        <p:spPr/>
        <p:txBody>
          <a:bodyPr/>
          <a:lstStyle/>
          <a:p>
            <a:r>
              <a:rPr lang="zh-CN" altLang="en-US" dirty="0"/>
              <a:t>情感的支点需要承受道德评判吗？</a:t>
            </a:r>
          </a:p>
        </p:txBody>
      </p:sp>
      <p:sp>
        <p:nvSpPr>
          <p:cNvPr id="3" name="内容占位符 2">
            <a:extLst>
              <a:ext uri="{FF2B5EF4-FFF2-40B4-BE49-F238E27FC236}">
                <a16:creationId xmlns:a16="http://schemas.microsoft.com/office/drawing/2014/main" id="{A0D89580-6EC0-4674-9B35-581F69454877}"/>
              </a:ext>
            </a:extLst>
          </p:cNvPr>
          <p:cNvSpPr>
            <a:spLocks noGrp="1"/>
          </p:cNvSpPr>
          <p:nvPr>
            <p:ph idx="1"/>
          </p:nvPr>
        </p:nvSpPr>
        <p:spPr/>
        <p:txBody>
          <a:bodyPr>
            <a:normAutofit/>
          </a:bodyPr>
          <a:lstStyle/>
          <a:p>
            <a:r>
              <a:rPr lang="en-US" altLang="zh-CN" sz="2000" dirty="0"/>
              <a:t>《</a:t>
            </a:r>
            <a:r>
              <a:rPr lang="zh-CN" altLang="en-US" sz="2000" dirty="0"/>
              <a:t>树上的男爵</a:t>
            </a:r>
            <a:r>
              <a:rPr lang="en-US" altLang="zh-CN" sz="2000" dirty="0"/>
              <a:t>》</a:t>
            </a:r>
            <a:r>
              <a:rPr lang="zh-CN" altLang="en-US" sz="2000" dirty="0"/>
              <a:t>中的“我”（弟弟）与“柯希莫”</a:t>
            </a:r>
            <a:endParaRPr lang="en-US" altLang="zh-CN" sz="2000" dirty="0"/>
          </a:p>
          <a:p>
            <a:r>
              <a:rPr lang="zh-CN" altLang="en-US" sz="2000" dirty="0"/>
              <a:t>福楼拜</a:t>
            </a:r>
            <a:r>
              <a:rPr lang="en-US" altLang="zh-CN" sz="2000" dirty="0"/>
              <a:t>《</a:t>
            </a:r>
            <a:r>
              <a:rPr lang="zh-CN" altLang="en-US" sz="2000" dirty="0"/>
              <a:t>包法利夫人</a:t>
            </a:r>
            <a:r>
              <a:rPr lang="en-US" altLang="zh-CN" sz="2000" dirty="0"/>
              <a:t>》</a:t>
            </a:r>
            <a:r>
              <a:rPr lang="zh-CN" altLang="en-US" sz="2000" dirty="0"/>
              <a:t>里的爱玛与简</a:t>
            </a:r>
            <a:r>
              <a:rPr lang="en-US" altLang="zh-CN" sz="2000" dirty="0"/>
              <a:t>·</a:t>
            </a:r>
            <a:r>
              <a:rPr lang="zh-CN" altLang="en-US" sz="2000" dirty="0"/>
              <a:t>奥斯汀</a:t>
            </a:r>
            <a:r>
              <a:rPr lang="en-US" altLang="zh-CN" sz="2000" dirty="0"/>
              <a:t>《</a:t>
            </a:r>
            <a:r>
              <a:rPr lang="zh-CN" altLang="en-US" sz="2000" dirty="0"/>
              <a:t>爱玛</a:t>
            </a:r>
            <a:r>
              <a:rPr lang="en-US" altLang="zh-CN" sz="2000" dirty="0"/>
              <a:t>》</a:t>
            </a:r>
            <a:r>
              <a:rPr lang="zh-CN" altLang="en-US" sz="2000" dirty="0"/>
              <a:t>中的爱玛</a:t>
            </a:r>
            <a:endParaRPr lang="en-US" altLang="zh-CN" sz="2000" dirty="0"/>
          </a:p>
          <a:p>
            <a:pPr marL="0" indent="0">
              <a:buNone/>
            </a:pPr>
            <a:endParaRPr lang="en-US" altLang="zh-CN" sz="2000" dirty="0"/>
          </a:p>
          <a:p>
            <a:r>
              <a:rPr lang="zh-CN" altLang="en-US" sz="2000" dirty="0"/>
              <a:t>主流价值督促我们做出安全的判断，政治正确帮我们筛选出一些完美无瑕但很无聊的主人公。他们犯最小的错误，如果可能的话，最好不要犯错，永远是被侮辱被损害的那一个，于是可以募集到最大的同情。</a:t>
            </a:r>
          </a:p>
        </p:txBody>
      </p:sp>
    </p:spTree>
    <p:extLst>
      <p:ext uri="{BB962C8B-B14F-4D97-AF65-F5344CB8AC3E}">
        <p14:creationId xmlns:p14="http://schemas.microsoft.com/office/powerpoint/2010/main" val="2637671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800186E-4EA8-4C9B-843B-506ED3C797BC}"/>
              </a:ext>
            </a:extLst>
          </p:cNvPr>
          <p:cNvSpPr>
            <a:spLocks noGrp="1"/>
          </p:cNvSpPr>
          <p:nvPr>
            <p:ph type="title"/>
          </p:nvPr>
        </p:nvSpPr>
        <p:spPr/>
        <p:txBody>
          <a:bodyPr/>
          <a:lstStyle/>
          <a:p>
            <a:r>
              <a:rPr lang="zh-CN" altLang="en-US" dirty="0"/>
              <a:t>情感的支点需要承受道德评判吗？</a:t>
            </a:r>
          </a:p>
        </p:txBody>
      </p:sp>
      <p:sp>
        <p:nvSpPr>
          <p:cNvPr id="3" name="内容占位符 2">
            <a:extLst>
              <a:ext uri="{FF2B5EF4-FFF2-40B4-BE49-F238E27FC236}">
                <a16:creationId xmlns:a16="http://schemas.microsoft.com/office/drawing/2014/main" id="{315059B7-9B39-4DA2-AD8F-C97CC9A352C8}"/>
              </a:ext>
            </a:extLst>
          </p:cNvPr>
          <p:cNvSpPr>
            <a:spLocks noGrp="1"/>
          </p:cNvSpPr>
          <p:nvPr>
            <p:ph idx="1"/>
          </p:nvPr>
        </p:nvSpPr>
        <p:spPr/>
        <p:txBody>
          <a:bodyPr>
            <a:normAutofit/>
          </a:bodyPr>
          <a:lstStyle/>
          <a:p>
            <a:r>
              <a:rPr lang="zh-CN" altLang="en-US" sz="2000" dirty="0"/>
              <a:t>许知远：王家卫拍</a:t>
            </a:r>
            <a:r>
              <a:rPr lang="en-US" altLang="zh-CN" sz="2000" dirty="0"/>
              <a:t>《</a:t>
            </a:r>
            <a:r>
              <a:rPr lang="zh-CN" altLang="en-US" sz="2000" dirty="0"/>
              <a:t>繁花</a:t>
            </a:r>
            <a:r>
              <a:rPr lang="en-US" altLang="zh-CN" sz="2000" dirty="0"/>
              <a:t>》</a:t>
            </a:r>
            <a:r>
              <a:rPr lang="zh-CN" altLang="en-US" sz="2000" dirty="0"/>
              <a:t>，要处理您书里某种意义上被野蛮化之后的上海，您猜其中很不好处理的是什么东西呢？</a:t>
            </a:r>
          </a:p>
          <a:p>
            <a:endParaRPr lang="zh-CN" altLang="en-US" sz="2000" dirty="0"/>
          </a:p>
          <a:p>
            <a:r>
              <a:rPr lang="zh-CN" altLang="en-US" sz="2000" dirty="0"/>
              <a:t>金宇澄：非常复杂。我们年轻的读者，对三观不正特别敏感，有一个最不好的词叫“渣男”。说这个油腻说那个渣男，我特别不喜欢这样的话。你把这么复杂的人性变化，用这么低能的一句话去涵盖它，你活到一定的年龄，你会觉得人越来越复杂，人不是这么简单可以涵盖的。人有各种各种各样个人的原因，在网络上用一句话简单定义一个人。但你分析文学作品，或者我们从事影视创作的人也这么说的话，真的是太幼稚太可怕。</a:t>
            </a:r>
          </a:p>
        </p:txBody>
      </p:sp>
    </p:spTree>
    <p:extLst>
      <p:ext uri="{BB962C8B-B14F-4D97-AF65-F5344CB8AC3E}">
        <p14:creationId xmlns:p14="http://schemas.microsoft.com/office/powerpoint/2010/main" val="21828898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1ACC7FC-9217-4791-AF5C-AC9B17EA808D}"/>
              </a:ext>
            </a:extLst>
          </p:cNvPr>
          <p:cNvSpPr>
            <a:spLocks noGrp="1"/>
          </p:cNvSpPr>
          <p:nvPr>
            <p:ph type="title"/>
          </p:nvPr>
        </p:nvSpPr>
        <p:spPr/>
        <p:txBody>
          <a:bodyPr/>
          <a:lstStyle/>
          <a:p>
            <a:r>
              <a:rPr lang="zh-CN" altLang="en-US" dirty="0"/>
              <a:t>情感的支点</a:t>
            </a:r>
          </a:p>
        </p:txBody>
      </p:sp>
      <p:sp>
        <p:nvSpPr>
          <p:cNvPr id="3" name="内容占位符 2">
            <a:extLst>
              <a:ext uri="{FF2B5EF4-FFF2-40B4-BE49-F238E27FC236}">
                <a16:creationId xmlns:a16="http://schemas.microsoft.com/office/drawing/2014/main" id="{144341BC-0FCF-40E6-9305-1EC9A8CE7564}"/>
              </a:ext>
            </a:extLst>
          </p:cNvPr>
          <p:cNvSpPr>
            <a:spLocks noGrp="1"/>
          </p:cNvSpPr>
          <p:nvPr>
            <p:ph idx="1"/>
          </p:nvPr>
        </p:nvSpPr>
        <p:spPr/>
        <p:txBody>
          <a:bodyPr>
            <a:normAutofit/>
          </a:bodyPr>
          <a:lstStyle/>
          <a:p>
            <a:r>
              <a:rPr lang="zh-CN" altLang="en-US" sz="2000" dirty="0"/>
              <a:t>它捍卫着作家的真诚。如果你接受它的指引，它就会为你屏蔽掉那些喧嚣的声音，帮你找到那些真正可以投入感情的人物，就算他是十恶不赦的罪犯也没所谓。</a:t>
            </a:r>
            <a:endParaRPr lang="en-US" altLang="zh-CN" sz="2000" dirty="0"/>
          </a:p>
          <a:p>
            <a:endParaRPr lang="en-US" altLang="zh-CN" sz="2000" dirty="0"/>
          </a:p>
          <a:p>
            <a:r>
              <a:rPr lang="zh-CN" altLang="en-US" sz="2000" dirty="0"/>
              <a:t>此外，“情感的支点”可以帮我们解决一个重要的困难，那就是我们不必只写我们熟悉的人了。事实上，所谓的“熟悉”是很可疑的。表面看起来，朋友、恋人和家人离我们最近，我们知道他们喜欢什么不喜欢什么，了解他们的背景知道他们的追求，但这并不代表我们真的同他们之间具有“情感的支点”。恰恰相反，陌生、遥远的人，有可能因为一个“情感的支点”，和我们产生更加深厚和坚固的缔结。</a:t>
            </a:r>
          </a:p>
        </p:txBody>
      </p:sp>
    </p:spTree>
    <p:extLst>
      <p:ext uri="{BB962C8B-B14F-4D97-AF65-F5344CB8AC3E}">
        <p14:creationId xmlns:p14="http://schemas.microsoft.com/office/powerpoint/2010/main" val="6018897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F9121DC-DA8F-4DAB-BED4-212F2EFC860C}"/>
              </a:ext>
            </a:extLst>
          </p:cNvPr>
          <p:cNvSpPr>
            <a:spLocks noGrp="1"/>
          </p:cNvSpPr>
          <p:nvPr>
            <p:ph type="title"/>
          </p:nvPr>
        </p:nvSpPr>
        <p:spPr/>
        <p:txBody>
          <a:bodyPr>
            <a:normAutofit/>
          </a:bodyPr>
          <a:lstStyle/>
          <a:p>
            <a:r>
              <a:rPr lang="zh-CN" altLang="en-US" dirty="0"/>
              <a:t>树上的男爵：情感支点</a:t>
            </a:r>
          </a:p>
        </p:txBody>
      </p:sp>
      <p:sp>
        <p:nvSpPr>
          <p:cNvPr id="3" name="内容占位符 2">
            <a:extLst>
              <a:ext uri="{FF2B5EF4-FFF2-40B4-BE49-F238E27FC236}">
                <a16:creationId xmlns:a16="http://schemas.microsoft.com/office/drawing/2014/main" id="{58493F4C-01EC-45E0-AC3F-CEF4DAB11C34}"/>
              </a:ext>
            </a:extLst>
          </p:cNvPr>
          <p:cNvSpPr>
            <a:spLocks noGrp="1"/>
          </p:cNvSpPr>
          <p:nvPr>
            <p:ph idx="1"/>
          </p:nvPr>
        </p:nvSpPr>
        <p:spPr/>
        <p:txBody>
          <a:bodyPr>
            <a:normAutofit/>
          </a:bodyPr>
          <a:lstStyle/>
          <a:p>
            <a:r>
              <a:rPr lang="zh-CN" altLang="en-US" sz="2000" dirty="0"/>
              <a:t>原始的人：原始人由于与天地浑然一体，因而与生物没有区别，可以称之为还不存在。</a:t>
            </a:r>
            <a:endParaRPr lang="en-US" altLang="zh-CN" sz="2000" dirty="0"/>
          </a:p>
          <a:p>
            <a:pPr marL="0" indent="0">
              <a:buNone/>
            </a:pPr>
            <a:endParaRPr lang="en-US" altLang="zh-CN" sz="2000" dirty="0"/>
          </a:p>
          <a:p>
            <a:r>
              <a:rPr lang="zh-CN" altLang="en-US" sz="2000" dirty="0"/>
              <a:t>非自然的人：非自然的人由于混同在产品和环境之中，因而不与任何东西发生摩擦，同周围的事物（自然或历史）不再有关系（斗争与通过斗争得到的和谐），而只是抽象地“发挥作用”，也是不存在的。</a:t>
            </a:r>
            <a:endParaRPr lang="en-US" altLang="zh-CN" sz="2000" dirty="0"/>
          </a:p>
          <a:p>
            <a:endParaRPr lang="en-US" altLang="zh-CN" sz="2000" dirty="0"/>
          </a:p>
          <a:p>
            <a:r>
              <a:rPr lang="zh-CN" altLang="en-US" sz="2000" b="1" dirty="0">
                <a:solidFill>
                  <a:schemeClr val="accent6">
                    <a:lumMod val="20000"/>
                    <a:lumOff val="80000"/>
                  </a:schemeClr>
                </a:solidFill>
              </a:rPr>
              <a:t>自然的人、完整的人： “自觉进行艰苦磨砺而充分完成自我”</a:t>
            </a:r>
            <a:endParaRPr lang="en-US" altLang="zh-CN" sz="2000" b="1" dirty="0">
              <a:solidFill>
                <a:schemeClr val="accent6">
                  <a:lumMod val="20000"/>
                  <a:lumOff val="80000"/>
                </a:schemeClr>
              </a:solidFill>
            </a:endParaRPr>
          </a:p>
          <a:p>
            <a:r>
              <a:rPr lang="zh-CN" altLang="en-US" sz="2000" b="1" dirty="0">
                <a:solidFill>
                  <a:schemeClr val="accent6">
                    <a:lumMod val="20000"/>
                    <a:lumOff val="80000"/>
                  </a:schemeClr>
                </a:solidFill>
              </a:rPr>
              <a:t>把他送到树上去</a:t>
            </a:r>
            <a:r>
              <a:rPr lang="en-US" altLang="zh-CN" sz="2000" b="1" dirty="0">
                <a:solidFill>
                  <a:schemeClr val="accent6">
                    <a:lumMod val="20000"/>
                    <a:lumOff val="80000"/>
                  </a:schemeClr>
                </a:solidFill>
              </a:rPr>
              <a:t>——</a:t>
            </a:r>
            <a:r>
              <a:rPr lang="zh-CN" altLang="en-US" sz="2000" b="1" dirty="0">
                <a:solidFill>
                  <a:schemeClr val="accent6">
                    <a:lumMod val="20000"/>
                    <a:lumOff val="80000"/>
                  </a:schemeClr>
                </a:solidFill>
              </a:rPr>
              <a:t>苏童</a:t>
            </a:r>
          </a:p>
          <a:p>
            <a:endParaRPr lang="zh-CN" altLang="en-US" sz="2000" dirty="0"/>
          </a:p>
        </p:txBody>
      </p:sp>
    </p:spTree>
    <p:extLst>
      <p:ext uri="{BB962C8B-B14F-4D97-AF65-F5344CB8AC3E}">
        <p14:creationId xmlns:p14="http://schemas.microsoft.com/office/powerpoint/2010/main" val="25550632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EE97183-372E-41C5-8E22-666443CF8B0B}"/>
              </a:ext>
            </a:extLst>
          </p:cNvPr>
          <p:cNvSpPr>
            <a:spLocks noGrp="1"/>
          </p:cNvSpPr>
          <p:nvPr>
            <p:ph type="title"/>
          </p:nvPr>
        </p:nvSpPr>
        <p:spPr/>
        <p:txBody>
          <a:bodyPr/>
          <a:lstStyle/>
          <a:p>
            <a:r>
              <a:rPr lang="zh-CN" altLang="en-US" dirty="0"/>
              <a:t>写作方式：树上历险记</a:t>
            </a:r>
          </a:p>
        </p:txBody>
      </p:sp>
      <p:sp>
        <p:nvSpPr>
          <p:cNvPr id="3" name="内容占位符 2">
            <a:extLst>
              <a:ext uri="{FF2B5EF4-FFF2-40B4-BE49-F238E27FC236}">
                <a16:creationId xmlns:a16="http://schemas.microsoft.com/office/drawing/2014/main" id="{ABA12A1C-A238-4FCE-AA7E-96964F15674E}"/>
              </a:ext>
            </a:extLst>
          </p:cNvPr>
          <p:cNvSpPr>
            <a:spLocks noGrp="1"/>
          </p:cNvSpPr>
          <p:nvPr>
            <p:ph idx="1"/>
          </p:nvPr>
        </p:nvSpPr>
        <p:spPr/>
        <p:txBody>
          <a:bodyPr>
            <a:normAutofit/>
          </a:bodyPr>
          <a:lstStyle/>
          <a:p>
            <a:r>
              <a:rPr lang="zh-CN" altLang="en-US" sz="2000" dirty="0"/>
              <a:t>读者们大概都明白一个不肯离开树顶的少年身上隐藏着巨大的哲学意味，但每个人也都为卡尔维诺惊世的才华捏了一把汗，他怎么让这出戏唱完呢？</a:t>
            </a:r>
            <a:endParaRPr lang="en-US" altLang="zh-CN" sz="2000" dirty="0"/>
          </a:p>
          <a:p>
            <a:endParaRPr lang="en-US" altLang="zh-CN" sz="2000" dirty="0"/>
          </a:p>
          <a:p>
            <a:r>
              <a:rPr lang="zh-CN" altLang="en-US" sz="2000" dirty="0"/>
              <a:t>柯西莫在树上的生活依赖于作家顽强的想像力，也依赖于一种近乎残忍的幽默感。卡尔维诺放大了柯西莫的树上世界，这个人物便也像树一样长出许多枝条，让作家取之不竭用之不尽。</a:t>
            </a:r>
          </a:p>
        </p:txBody>
      </p:sp>
    </p:spTree>
    <p:extLst>
      <p:ext uri="{BB962C8B-B14F-4D97-AF65-F5344CB8AC3E}">
        <p14:creationId xmlns:p14="http://schemas.microsoft.com/office/powerpoint/2010/main" val="37904278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938FCEB-5FBD-4642-B707-A4B78671F9E6}"/>
              </a:ext>
            </a:extLst>
          </p:cNvPr>
          <p:cNvSpPr>
            <a:spLocks noGrp="1"/>
          </p:cNvSpPr>
          <p:nvPr>
            <p:ph type="title"/>
          </p:nvPr>
        </p:nvSpPr>
        <p:spPr/>
        <p:txBody>
          <a:bodyPr/>
          <a:lstStyle/>
          <a:p>
            <a:r>
              <a:rPr lang="en-US" altLang="zh-CN" dirty="0"/>
              <a:t>《</a:t>
            </a:r>
            <a:r>
              <a:rPr lang="zh-CN" altLang="en-US" dirty="0"/>
              <a:t>树上的男爵</a:t>
            </a:r>
            <a:r>
              <a:rPr lang="en-US" altLang="zh-CN" dirty="0"/>
              <a:t>》</a:t>
            </a:r>
            <a:r>
              <a:rPr lang="zh-CN" altLang="en-US" dirty="0"/>
              <a:t>章节故事（</a:t>
            </a:r>
            <a:r>
              <a:rPr lang="en-US" altLang="zh-CN" dirty="0"/>
              <a:t>30</a:t>
            </a:r>
            <a:r>
              <a:rPr lang="zh-CN" altLang="en-US" dirty="0"/>
              <a:t>章）</a:t>
            </a:r>
          </a:p>
        </p:txBody>
      </p:sp>
      <p:sp>
        <p:nvSpPr>
          <p:cNvPr id="3" name="内容占位符 2">
            <a:extLst>
              <a:ext uri="{FF2B5EF4-FFF2-40B4-BE49-F238E27FC236}">
                <a16:creationId xmlns:a16="http://schemas.microsoft.com/office/drawing/2014/main" id="{902F8AE1-8E6E-4D02-91F1-294BEF59EA49}"/>
              </a:ext>
            </a:extLst>
          </p:cNvPr>
          <p:cNvSpPr>
            <a:spLocks noGrp="1"/>
          </p:cNvSpPr>
          <p:nvPr>
            <p:ph idx="1"/>
          </p:nvPr>
        </p:nvSpPr>
        <p:spPr/>
        <p:txBody>
          <a:bodyPr>
            <a:normAutofit lnSpcReduction="10000"/>
          </a:bodyPr>
          <a:lstStyle/>
          <a:p>
            <a:r>
              <a:rPr lang="zh-CN" altLang="en-US" sz="2000" dirty="0"/>
              <a:t>第一章：十二岁的柯希莫上树了！</a:t>
            </a:r>
          </a:p>
          <a:p>
            <a:r>
              <a:rPr lang="zh-CN" altLang="en-US" sz="2000" dirty="0"/>
              <a:t>第二章：初遇薇莪拉，定下自己的原则</a:t>
            </a:r>
          </a:p>
          <a:p>
            <a:r>
              <a:rPr lang="zh-CN" altLang="en-US" sz="2000" dirty="0"/>
              <a:t>第三章：第一个树上的夜晚</a:t>
            </a:r>
          </a:p>
          <a:p>
            <a:r>
              <a:rPr lang="zh-CN" altLang="en-US" sz="2000" dirty="0"/>
              <a:t>第四章：遇到偷果子的贼</a:t>
            </a:r>
          </a:p>
          <a:p>
            <a:r>
              <a:rPr lang="zh-CN" altLang="en-US" sz="2000" dirty="0"/>
              <a:t>第五章：与偷果子贼的交锋，与薇莪拉成为朋友</a:t>
            </a:r>
          </a:p>
          <a:p>
            <a:r>
              <a:rPr lang="zh-CN" altLang="en-US" sz="2000" dirty="0"/>
              <a:t>第六章：律师骑士代表家族捕捉柯希莫，薇莪拉离开</a:t>
            </a:r>
          </a:p>
          <a:p>
            <a:r>
              <a:rPr lang="zh-CN" altLang="en-US" sz="2000" dirty="0"/>
              <a:t>第七章：律师骑士在家族中的形象和故事</a:t>
            </a:r>
          </a:p>
          <a:p>
            <a:r>
              <a:rPr lang="zh-CN" altLang="en-US" sz="2000" dirty="0"/>
              <a:t>第八章：与弟弟交谈，柯希莫重新开始上课</a:t>
            </a:r>
          </a:p>
          <a:p>
            <a:r>
              <a:rPr lang="zh-CN" altLang="en-US" sz="2000" dirty="0"/>
              <a:t>第九章：柯希莫在树上与众人在一起的生活</a:t>
            </a:r>
          </a:p>
          <a:p>
            <a:r>
              <a:rPr lang="zh-CN" altLang="en-US" sz="2000" dirty="0"/>
              <a:t>第十章：柯希莫在树上的生活，多了一只狗</a:t>
            </a:r>
            <a:r>
              <a:rPr lang="en-US" altLang="zh-CN" sz="2000" dirty="0"/>
              <a:t>——</a:t>
            </a:r>
            <a:r>
              <a:rPr lang="zh-CN" altLang="en-US" sz="2000" dirty="0"/>
              <a:t>佳佳</a:t>
            </a:r>
            <a:endParaRPr lang="en-US" altLang="zh-CN" sz="2000" dirty="0"/>
          </a:p>
        </p:txBody>
      </p:sp>
    </p:spTree>
    <p:extLst>
      <p:ext uri="{BB962C8B-B14F-4D97-AF65-F5344CB8AC3E}">
        <p14:creationId xmlns:p14="http://schemas.microsoft.com/office/powerpoint/2010/main" val="42695119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CFC9BD1-21ED-441D-B459-00ED8A267152}"/>
              </a:ext>
            </a:extLst>
          </p:cNvPr>
          <p:cNvSpPr>
            <a:spLocks noGrp="1"/>
          </p:cNvSpPr>
          <p:nvPr>
            <p:ph type="title"/>
          </p:nvPr>
        </p:nvSpPr>
        <p:spPr/>
        <p:txBody>
          <a:bodyPr/>
          <a:lstStyle/>
          <a:p>
            <a:r>
              <a:rPr lang="en-US" altLang="zh-CN" dirty="0"/>
              <a:t>《</a:t>
            </a:r>
            <a:r>
              <a:rPr lang="zh-CN" altLang="en-US" dirty="0"/>
              <a:t>树上的男爵</a:t>
            </a:r>
            <a:r>
              <a:rPr lang="en-US" altLang="zh-CN" dirty="0"/>
              <a:t>》</a:t>
            </a:r>
            <a:endParaRPr lang="zh-CN" altLang="en-US" dirty="0"/>
          </a:p>
        </p:txBody>
      </p:sp>
      <p:sp>
        <p:nvSpPr>
          <p:cNvPr id="3" name="内容占位符 2">
            <a:extLst>
              <a:ext uri="{FF2B5EF4-FFF2-40B4-BE49-F238E27FC236}">
                <a16:creationId xmlns:a16="http://schemas.microsoft.com/office/drawing/2014/main" id="{46FE60E3-91B7-46DC-ACB4-6CAD90783689}"/>
              </a:ext>
            </a:extLst>
          </p:cNvPr>
          <p:cNvSpPr>
            <a:spLocks noGrp="1"/>
          </p:cNvSpPr>
          <p:nvPr>
            <p:ph idx="1"/>
          </p:nvPr>
        </p:nvSpPr>
        <p:spPr/>
        <p:txBody>
          <a:bodyPr>
            <a:normAutofit lnSpcReduction="10000"/>
          </a:bodyPr>
          <a:lstStyle/>
          <a:p>
            <a:r>
              <a:rPr lang="zh-CN" altLang="en-US" sz="2000" dirty="0"/>
              <a:t>第十一章：律师骑士的养蜂工作和失败的水利工程</a:t>
            </a:r>
          </a:p>
          <a:p>
            <a:r>
              <a:rPr lang="zh-CN" altLang="en-US" sz="2000" dirty="0"/>
              <a:t>                 他总是记着律师骑士的古怪形象，以提醒一个人如果把自己的命运同其他人的命运分隔开来，可能变成什么样子，并且他成功地没有沦为同样。</a:t>
            </a:r>
          </a:p>
          <a:p>
            <a:r>
              <a:rPr lang="zh-CN" altLang="en-US" sz="2000" dirty="0"/>
              <a:t>第十二章：强盗来了：贾恩</a:t>
            </a:r>
            <a:r>
              <a:rPr lang="en-US" altLang="zh-CN" sz="2000" dirty="0"/>
              <a:t>·</a:t>
            </a:r>
            <a:r>
              <a:rPr lang="zh-CN" altLang="en-US" sz="2000" dirty="0"/>
              <a:t>德依</a:t>
            </a:r>
            <a:r>
              <a:rPr lang="en-US" altLang="zh-CN" sz="2000" dirty="0"/>
              <a:t>·</a:t>
            </a:r>
            <a:r>
              <a:rPr lang="zh-CN" altLang="en-US" sz="2000" dirty="0"/>
              <a:t>布鲁基，他沉迷于读书丧失了行动力进而使自己毁灭。</a:t>
            </a:r>
          </a:p>
          <a:p>
            <a:r>
              <a:rPr lang="zh-CN" altLang="en-US" sz="2000" dirty="0"/>
              <a:t>                 在同强盗的交往中学来的：愿意使自己成为有用之人，喜欢为别人进行一种必不可少的服务。</a:t>
            </a:r>
          </a:p>
          <a:p>
            <a:r>
              <a:rPr lang="zh-CN" altLang="en-US" sz="2000" dirty="0"/>
              <a:t>第十三章：神父的读书与被捕</a:t>
            </a:r>
          </a:p>
          <a:p>
            <a:r>
              <a:rPr lang="zh-CN" altLang="en-US" sz="2000" dirty="0"/>
              <a:t>                  柯希莫的爱读书、爱思考、爱邻人、爱自然并且也爱自己</a:t>
            </a:r>
          </a:p>
          <a:p>
            <a:r>
              <a:rPr lang="zh-CN" altLang="en-US" sz="2000" dirty="0"/>
              <a:t>第十四章：火灾与森林救火队</a:t>
            </a:r>
          </a:p>
          <a:p>
            <a:r>
              <a:rPr lang="zh-CN" altLang="en-US" sz="2000" dirty="0"/>
              <a:t>第十五章：律师骑士的奸细生涯与灭亡命运</a:t>
            </a:r>
          </a:p>
          <a:p>
            <a:endParaRPr lang="zh-CN" altLang="en-US" sz="2000" dirty="0"/>
          </a:p>
        </p:txBody>
      </p:sp>
    </p:spTree>
    <p:extLst>
      <p:ext uri="{BB962C8B-B14F-4D97-AF65-F5344CB8AC3E}">
        <p14:creationId xmlns:p14="http://schemas.microsoft.com/office/powerpoint/2010/main" val="16786077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C9F9D32-99F8-48E5-B74A-7BD8231F4708}"/>
              </a:ext>
            </a:extLst>
          </p:cNvPr>
          <p:cNvSpPr>
            <a:spLocks noGrp="1"/>
          </p:cNvSpPr>
          <p:nvPr>
            <p:ph type="title"/>
          </p:nvPr>
        </p:nvSpPr>
        <p:spPr/>
        <p:txBody>
          <a:bodyPr/>
          <a:lstStyle/>
          <a:p>
            <a:r>
              <a:rPr lang="en-US" altLang="zh-CN" dirty="0"/>
              <a:t>《</a:t>
            </a:r>
            <a:r>
              <a:rPr lang="zh-CN" altLang="en-US" dirty="0"/>
              <a:t>树上的男爵</a:t>
            </a:r>
            <a:r>
              <a:rPr lang="en-US" altLang="zh-CN" dirty="0"/>
              <a:t>》</a:t>
            </a:r>
            <a:endParaRPr lang="zh-CN" altLang="en-US" dirty="0"/>
          </a:p>
        </p:txBody>
      </p:sp>
      <p:sp>
        <p:nvSpPr>
          <p:cNvPr id="3" name="内容占位符 2">
            <a:extLst>
              <a:ext uri="{FF2B5EF4-FFF2-40B4-BE49-F238E27FC236}">
                <a16:creationId xmlns:a16="http://schemas.microsoft.com/office/drawing/2014/main" id="{CEA7E4C6-868A-4A50-8D95-A27ADE8AD57E}"/>
              </a:ext>
            </a:extLst>
          </p:cNvPr>
          <p:cNvSpPr>
            <a:spLocks noGrp="1"/>
          </p:cNvSpPr>
          <p:nvPr>
            <p:ph idx="1"/>
          </p:nvPr>
        </p:nvSpPr>
        <p:spPr/>
        <p:txBody>
          <a:bodyPr>
            <a:normAutofit/>
          </a:bodyPr>
          <a:lstStyle/>
          <a:p>
            <a:r>
              <a:rPr lang="zh-CN" altLang="en-US" sz="2000" dirty="0"/>
              <a:t>第十六章：父亲去世，柯希莫成为男爵，讲故事的人</a:t>
            </a:r>
          </a:p>
          <a:p>
            <a:r>
              <a:rPr lang="zh-CN" altLang="en-US" sz="2000" dirty="0"/>
              <a:t>第十七章：生活在树上的西班牙人，迎来爱情</a:t>
            </a:r>
          </a:p>
          <a:p>
            <a:r>
              <a:rPr lang="zh-CN" altLang="en-US" sz="2000" dirty="0"/>
              <a:t>第十八章：在流亡的西班牙人中大显身手，因不愿下树，爱情破灭</a:t>
            </a:r>
          </a:p>
          <a:p>
            <a:r>
              <a:rPr lang="zh-CN" altLang="en-US" sz="2000" dirty="0"/>
              <a:t>第十九章：渴望爱情</a:t>
            </a:r>
          </a:p>
          <a:p>
            <a:r>
              <a:rPr lang="zh-CN" altLang="en-US" sz="2000" dirty="0"/>
              <a:t>第二十章：母亲去世，即将迎来薇莪拉</a:t>
            </a:r>
          </a:p>
          <a:p>
            <a:r>
              <a:rPr lang="zh-CN" altLang="en-US" sz="2000" dirty="0"/>
              <a:t>第二十一章：与薇莪拉的甜蜜爱情</a:t>
            </a:r>
          </a:p>
          <a:p>
            <a:r>
              <a:rPr lang="zh-CN" altLang="en-US" sz="2000" dirty="0"/>
              <a:t>第二十二章：与薇莪拉爱情中的矛盾与快乐</a:t>
            </a:r>
          </a:p>
          <a:p>
            <a:r>
              <a:rPr lang="zh-CN" altLang="en-US" sz="2000" dirty="0"/>
              <a:t>第二十三章：与薇莪拉爱情的破灭与分离</a:t>
            </a:r>
          </a:p>
          <a:p>
            <a:r>
              <a:rPr lang="zh-CN" altLang="en-US" sz="2000" dirty="0"/>
              <a:t>第二十四章：逐渐衰弱，与狼群作战</a:t>
            </a:r>
          </a:p>
          <a:p>
            <a:endParaRPr lang="zh-CN" altLang="en-US" sz="2000" dirty="0"/>
          </a:p>
        </p:txBody>
      </p:sp>
    </p:spTree>
    <p:extLst>
      <p:ext uri="{BB962C8B-B14F-4D97-AF65-F5344CB8AC3E}">
        <p14:creationId xmlns:p14="http://schemas.microsoft.com/office/powerpoint/2010/main" val="5131481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CB38622-2E41-42A0-B0B7-24505BFCC0DF}"/>
              </a:ext>
            </a:extLst>
          </p:cNvPr>
          <p:cNvSpPr>
            <a:spLocks noGrp="1"/>
          </p:cNvSpPr>
          <p:nvPr>
            <p:ph type="title"/>
          </p:nvPr>
        </p:nvSpPr>
        <p:spPr/>
        <p:txBody>
          <a:bodyPr/>
          <a:lstStyle/>
          <a:p>
            <a:r>
              <a:rPr lang="en-US" altLang="zh-CN" dirty="0"/>
              <a:t>《</a:t>
            </a:r>
            <a:r>
              <a:rPr lang="zh-CN" altLang="en-US" dirty="0"/>
              <a:t>树上的男爵</a:t>
            </a:r>
            <a:r>
              <a:rPr lang="en-US" altLang="zh-CN" dirty="0"/>
              <a:t>》</a:t>
            </a:r>
            <a:endParaRPr lang="zh-CN" altLang="en-US" dirty="0"/>
          </a:p>
        </p:txBody>
      </p:sp>
      <p:sp>
        <p:nvSpPr>
          <p:cNvPr id="3" name="内容占位符 2">
            <a:extLst>
              <a:ext uri="{FF2B5EF4-FFF2-40B4-BE49-F238E27FC236}">
                <a16:creationId xmlns:a16="http://schemas.microsoft.com/office/drawing/2014/main" id="{3CB7F70E-6935-49D0-B821-22D3EF388ABA}"/>
              </a:ext>
            </a:extLst>
          </p:cNvPr>
          <p:cNvSpPr>
            <a:spLocks noGrp="1"/>
          </p:cNvSpPr>
          <p:nvPr>
            <p:ph idx="1"/>
          </p:nvPr>
        </p:nvSpPr>
        <p:spPr/>
        <p:txBody>
          <a:bodyPr>
            <a:normAutofit/>
          </a:bodyPr>
          <a:lstStyle/>
          <a:p>
            <a:r>
              <a:rPr lang="zh-CN" altLang="en-US" sz="2000" dirty="0"/>
              <a:t>第二十五章：柯希莫的政治理想和生活</a:t>
            </a:r>
          </a:p>
          <a:p>
            <a:r>
              <a:rPr lang="zh-CN" altLang="en-US" sz="2000" dirty="0"/>
              <a:t>第二十六章：诉苦书与希望录</a:t>
            </a:r>
          </a:p>
          <a:p>
            <a:r>
              <a:rPr lang="zh-CN" altLang="en-US" sz="2000" dirty="0"/>
              <a:t>第二十七章：参与革命，鼓舞友方士兵</a:t>
            </a:r>
          </a:p>
          <a:p>
            <a:r>
              <a:rPr lang="zh-CN" altLang="en-US" sz="2000" dirty="0"/>
              <a:t>第二十八章：曾经的革命者变得令人厌烦，柯希莫见拿破仑</a:t>
            </a:r>
          </a:p>
          <a:p>
            <a:r>
              <a:rPr lang="zh-CN" altLang="en-US" sz="2000" dirty="0"/>
              <a:t>第二十九章：由法俄两队士兵的争斗，表明战争的残酷和对人的悲悯</a:t>
            </a:r>
          </a:p>
          <a:p>
            <a:r>
              <a:rPr lang="zh-CN" altLang="en-US" sz="2000" dirty="0"/>
              <a:t>第三十章：柯希莫的生命结束</a:t>
            </a:r>
            <a:r>
              <a:rPr lang="en-US" altLang="zh-CN" sz="2000" dirty="0"/>
              <a:t>——</a:t>
            </a:r>
            <a:r>
              <a:rPr lang="zh-CN" altLang="en-US" sz="2000" dirty="0"/>
              <a:t>升入天空</a:t>
            </a:r>
          </a:p>
          <a:p>
            <a:endParaRPr lang="zh-CN" altLang="en-US" sz="2000" dirty="0"/>
          </a:p>
        </p:txBody>
      </p:sp>
    </p:spTree>
    <p:extLst>
      <p:ext uri="{BB962C8B-B14F-4D97-AF65-F5344CB8AC3E}">
        <p14:creationId xmlns:p14="http://schemas.microsoft.com/office/powerpoint/2010/main" val="22488157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2CFEE04-F62C-4F5A-B5A0-78A6881971F8}"/>
              </a:ext>
            </a:extLst>
          </p:cNvPr>
          <p:cNvSpPr>
            <a:spLocks noGrp="1"/>
          </p:cNvSpPr>
          <p:nvPr>
            <p:ph type="title"/>
          </p:nvPr>
        </p:nvSpPr>
        <p:spPr/>
        <p:txBody>
          <a:bodyPr/>
          <a:lstStyle/>
          <a:p>
            <a:r>
              <a:rPr lang="zh-CN" altLang="en-US" dirty="0"/>
              <a:t>各色事件及人物的意蕴</a:t>
            </a:r>
          </a:p>
        </p:txBody>
      </p:sp>
      <p:sp>
        <p:nvSpPr>
          <p:cNvPr id="3" name="内容占位符 2">
            <a:extLst>
              <a:ext uri="{FF2B5EF4-FFF2-40B4-BE49-F238E27FC236}">
                <a16:creationId xmlns:a16="http://schemas.microsoft.com/office/drawing/2014/main" id="{30859E04-9B1F-4D6E-8A04-F385D3CB7424}"/>
              </a:ext>
            </a:extLst>
          </p:cNvPr>
          <p:cNvSpPr>
            <a:spLocks noGrp="1"/>
          </p:cNvSpPr>
          <p:nvPr>
            <p:ph idx="1"/>
          </p:nvPr>
        </p:nvSpPr>
        <p:spPr/>
        <p:txBody>
          <a:bodyPr/>
          <a:lstStyle/>
          <a:p>
            <a:r>
              <a:rPr lang="en-US" altLang="zh-CN" dirty="0"/>
              <a:t>1</a:t>
            </a:r>
            <a:r>
              <a:rPr lang="zh-CN" altLang="en-US" dirty="0"/>
              <a:t>、薇莪拉</a:t>
            </a:r>
            <a:endParaRPr lang="en-US" altLang="zh-CN" dirty="0"/>
          </a:p>
          <a:p>
            <a:r>
              <a:rPr lang="en-US" altLang="zh-CN" dirty="0"/>
              <a:t>2</a:t>
            </a:r>
            <a:r>
              <a:rPr lang="zh-CN" altLang="en-US" dirty="0"/>
              <a:t>、偷果子的贼</a:t>
            </a:r>
            <a:endParaRPr lang="en-US" altLang="zh-CN" dirty="0"/>
          </a:p>
          <a:p>
            <a:r>
              <a:rPr lang="en-US" altLang="zh-CN" dirty="0"/>
              <a:t>3</a:t>
            </a:r>
            <a:r>
              <a:rPr lang="zh-CN" altLang="en-US" dirty="0"/>
              <a:t>、律师骑士</a:t>
            </a:r>
            <a:endParaRPr lang="en-US" altLang="zh-CN" dirty="0"/>
          </a:p>
          <a:p>
            <a:endParaRPr lang="zh-CN" altLang="en-US" dirty="0"/>
          </a:p>
        </p:txBody>
      </p:sp>
    </p:spTree>
    <p:extLst>
      <p:ext uri="{BB962C8B-B14F-4D97-AF65-F5344CB8AC3E}">
        <p14:creationId xmlns:p14="http://schemas.microsoft.com/office/powerpoint/2010/main" val="3358515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3F19EEB-53FD-4A7C-A4D6-BDC888700533}"/>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40019554-3863-43C6-BFA2-72EB2E056BD0}"/>
              </a:ext>
            </a:extLst>
          </p:cNvPr>
          <p:cNvSpPr>
            <a:spLocks noGrp="1"/>
          </p:cNvSpPr>
          <p:nvPr>
            <p:ph idx="1"/>
          </p:nvPr>
        </p:nvSpPr>
        <p:spPr/>
        <p:txBody>
          <a:bodyPr/>
          <a:lstStyle/>
          <a:p>
            <a:r>
              <a:rPr lang="zh-CN" altLang="en-US" dirty="0"/>
              <a:t>生活在树上</a:t>
            </a:r>
            <a:r>
              <a:rPr lang="en-US" altLang="zh-CN" dirty="0"/>
              <a:t>—</a:t>
            </a:r>
            <a:r>
              <a:rPr lang="zh-CN" altLang="en-US" dirty="0"/>
              <a:t>始终热爱大地</a:t>
            </a:r>
            <a:r>
              <a:rPr lang="en-US" altLang="zh-CN" dirty="0"/>
              <a:t>—</a:t>
            </a:r>
            <a:r>
              <a:rPr lang="zh-CN" altLang="en-US" dirty="0"/>
              <a:t>升入天空</a:t>
            </a:r>
          </a:p>
        </p:txBody>
      </p:sp>
    </p:spTree>
    <p:extLst>
      <p:ext uri="{BB962C8B-B14F-4D97-AF65-F5344CB8AC3E}">
        <p14:creationId xmlns:p14="http://schemas.microsoft.com/office/powerpoint/2010/main" val="4369015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461E6F1-C905-4CE2-A707-7E5489CFDB6B}"/>
              </a:ext>
            </a:extLst>
          </p:cNvPr>
          <p:cNvSpPr>
            <a:spLocks noGrp="1"/>
          </p:cNvSpPr>
          <p:nvPr>
            <p:ph type="title"/>
          </p:nvPr>
        </p:nvSpPr>
        <p:spPr/>
        <p:txBody>
          <a:bodyPr/>
          <a:lstStyle/>
          <a:p>
            <a:r>
              <a:rPr lang="zh-CN" altLang="en-US" dirty="0"/>
              <a:t>作者与小说人物</a:t>
            </a:r>
          </a:p>
        </p:txBody>
      </p:sp>
      <p:sp>
        <p:nvSpPr>
          <p:cNvPr id="3" name="内容占位符 2">
            <a:extLst>
              <a:ext uri="{FF2B5EF4-FFF2-40B4-BE49-F238E27FC236}">
                <a16:creationId xmlns:a16="http://schemas.microsoft.com/office/drawing/2014/main" id="{7B0CB09C-68D4-4457-BAE4-607895724ACC}"/>
              </a:ext>
            </a:extLst>
          </p:cNvPr>
          <p:cNvSpPr>
            <a:spLocks noGrp="1"/>
          </p:cNvSpPr>
          <p:nvPr>
            <p:ph idx="1"/>
          </p:nvPr>
        </p:nvSpPr>
        <p:spPr/>
        <p:txBody>
          <a:bodyPr>
            <a:normAutofit/>
          </a:bodyPr>
          <a:lstStyle/>
          <a:p>
            <a:r>
              <a:rPr lang="zh-CN" altLang="en-US" sz="2000" dirty="0"/>
              <a:t>福楼拜：“包法利夫人就是我！”</a:t>
            </a:r>
            <a:endParaRPr lang="en-US" altLang="zh-CN" sz="2000" dirty="0"/>
          </a:p>
          <a:p>
            <a:r>
              <a:rPr lang="zh-CN" altLang="en-US" sz="2000" dirty="0"/>
              <a:t>卡尔维诺：写这个人物时发生了对我来说是不同寻常的事情：我认真地对待他，相信他的所作所为，我把他认同为自己。</a:t>
            </a:r>
            <a:endParaRPr lang="en-US" altLang="zh-CN" sz="2000" dirty="0"/>
          </a:p>
          <a:p>
            <a:r>
              <a:rPr lang="zh-CN" altLang="en-US" sz="2000" dirty="0"/>
              <a:t>于是，</a:t>
            </a:r>
            <a:r>
              <a:rPr lang="en-US" altLang="zh-CN" sz="2000" dirty="0"/>
              <a:t>《</a:t>
            </a:r>
            <a:r>
              <a:rPr lang="zh-CN" altLang="en-US" sz="2000" dirty="0"/>
              <a:t>树上的男爵</a:t>
            </a:r>
            <a:r>
              <a:rPr lang="en-US" altLang="zh-CN" sz="2000" dirty="0"/>
              <a:t>》</a:t>
            </a:r>
            <a:r>
              <a:rPr lang="zh-CN" altLang="en-US" sz="2000" dirty="0"/>
              <a:t>在我笔下变得与</a:t>
            </a:r>
            <a:r>
              <a:rPr lang="en-US" altLang="zh-CN" sz="2000" dirty="0"/>
              <a:t>《</a:t>
            </a:r>
            <a:r>
              <a:rPr lang="zh-CN" altLang="en-US" sz="2000" dirty="0"/>
              <a:t>分成两半的子爵</a:t>
            </a:r>
            <a:r>
              <a:rPr lang="en-US" altLang="zh-CN" sz="2000" dirty="0"/>
              <a:t>》</a:t>
            </a:r>
            <a:r>
              <a:rPr lang="zh-CN" altLang="en-US" sz="2000" dirty="0"/>
              <a:t>大不相同。不是一个时代不详、背景模糊、人物单薄而象征化，童话结构的故事，我在写作时不断地被诱导进行历史的“模仿”，写出一系列十八世纪人物形象，标明日期和与之相关的名人轶事；风景和自然环境是虚构的，但是以怀旧之情细致描绘；精心设计合情合理和接近真实的情节，甚至包括非真实的开头；总之，我最终品尝到了小说的滋味，这个词的最传统的含义。</a:t>
            </a:r>
          </a:p>
        </p:txBody>
      </p:sp>
    </p:spTree>
    <p:extLst>
      <p:ext uri="{BB962C8B-B14F-4D97-AF65-F5344CB8AC3E}">
        <p14:creationId xmlns:p14="http://schemas.microsoft.com/office/powerpoint/2010/main" val="547241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肥皂">
  <a:themeElements>
    <a:clrScheme name="肥皂">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肥皂">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肥皂">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6728D11B-929E-4324-91B0-4A4DA4CAC3DD}"/>
    </a:ext>
  </a:extLst>
</a:theme>
</file>

<file path=docProps/app.xml><?xml version="1.0" encoding="utf-8"?>
<Properties xmlns="http://schemas.openxmlformats.org/officeDocument/2006/extended-properties" xmlns:vt="http://schemas.openxmlformats.org/officeDocument/2006/docPropsVTypes">
  <Template>TM03457510[[fn=肥皂]]</Template>
  <TotalTime>424</TotalTime>
  <Words>2295</Words>
  <Application>Microsoft Office PowerPoint</Application>
  <PresentationFormat>宽屏</PresentationFormat>
  <Paragraphs>129</Paragraphs>
  <Slides>22</Slides>
  <Notes>0</Notes>
  <HiddenSlides>0</HiddenSlides>
  <MMClips>0</MMClips>
  <ScaleCrop>false</ScaleCrop>
  <HeadingPairs>
    <vt:vector size="6" baseType="variant">
      <vt:variant>
        <vt:lpstr>已用的字体</vt:lpstr>
      </vt:variant>
      <vt:variant>
        <vt:i4>2</vt:i4>
      </vt:variant>
      <vt:variant>
        <vt:lpstr>主题</vt:lpstr>
      </vt:variant>
      <vt:variant>
        <vt:i4>1</vt:i4>
      </vt:variant>
      <vt:variant>
        <vt:lpstr>幻灯片标题</vt:lpstr>
      </vt:variant>
      <vt:variant>
        <vt:i4>22</vt:i4>
      </vt:variant>
    </vt:vector>
  </HeadingPairs>
  <TitlesOfParts>
    <vt:vector size="25" baseType="lpstr">
      <vt:lpstr>Arial</vt:lpstr>
      <vt:lpstr>Century Gothic</vt:lpstr>
      <vt:lpstr>肥皂</vt:lpstr>
      <vt:lpstr>卡尔维诺：树上的男爵</vt:lpstr>
      <vt:lpstr>伊塔洛· 卡尔维诺</vt:lpstr>
      <vt:lpstr>伊塔洛· 卡尔维诺</vt:lpstr>
      <vt:lpstr>《分成两半的子爵》</vt:lpstr>
      <vt:lpstr>《分成两半的子爵》</vt:lpstr>
      <vt:lpstr>《分成两半的子爵》</vt:lpstr>
      <vt:lpstr>完整的人——《树上的男爵》</vt:lpstr>
      <vt:lpstr>完整的人——《树上的男爵》</vt:lpstr>
      <vt:lpstr>作家：统治人物的暴君</vt:lpstr>
      <vt:lpstr>写作理论：情感的支点</vt:lpstr>
      <vt:lpstr>情感的支点需要承受道德评判吗？</vt:lpstr>
      <vt:lpstr>情感的支点需要承受道德评判吗？</vt:lpstr>
      <vt:lpstr>情感的支点</vt:lpstr>
      <vt:lpstr>树上的男爵：情感支点</vt:lpstr>
      <vt:lpstr>写作方式：树上历险记</vt:lpstr>
      <vt:lpstr>《树上的男爵》章节故事（30章）</vt:lpstr>
      <vt:lpstr>《树上的男爵》</vt:lpstr>
      <vt:lpstr>《树上的男爵》</vt:lpstr>
      <vt:lpstr>《树上的男爵》</vt:lpstr>
      <vt:lpstr>各色事件及人物的意蕴</vt:lpstr>
      <vt:lpstr>PowerPoint 演示文稿</vt:lpstr>
      <vt:lpstr>作者与小说人物</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瑜 王</dc:creator>
  <cp:lastModifiedBy>瑜 王</cp:lastModifiedBy>
  <cp:revision>23</cp:revision>
  <dcterms:created xsi:type="dcterms:W3CDTF">2020-11-29T10:07:58Z</dcterms:created>
  <dcterms:modified xsi:type="dcterms:W3CDTF">2020-11-29T17:12:37Z</dcterms:modified>
</cp:coreProperties>
</file>