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" y="56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A4B79F7-5866-9944-ED52-079FFE4037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A6471377-4469-4D0D-4DCA-0C9F4F0B29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090AB5E-C0FF-27F5-D52F-D17BC5CFF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D413A-2950-4438-92EA-CB1BFB598524}" type="datetimeFigureOut">
              <a:rPr lang="zh-CN" altLang="en-US" smtClean="0"/>
              <a:t>2022/10/11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F170ED0-DCCD-A994-966C-275A7A5EC4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356EC60-241D-1EB8-A5C9-CD7CCB262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11F91-26AE-4E08-8EF0-829DD2A6CC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70483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E6D4052-5D53-C007-7D47-6082ACD43A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5D4B76B-D93F-0D6C-0B08-287952336A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EDEC673-F658-2330-428E-871247A99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D413A-2950-4438-92EA-CB1BFB598524}" type="datetimeFigureOut">
              <a:rPr lang="zh-CN" altLang="en-US" smtClean="0"/>
              <a:t>2022/10/11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5345208-EE11-5DD5-0AD5-2C84DB800A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0280B08-763B-4296-F817-E5212F99F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11F91-26AE-4E08-8EF0-829DD2A6CC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48940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3C2CAA0-DC56-B022-5A31-D5F81C0C8E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A56D9EB-14C9-77AF-95DE-5D8AB51D77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E9E3F4C-4C3D-8C04-5976-ACA9D463A2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D413A-2950-4438-92EA-CB1BFB598524}" type="datetimeFigureOut">
              <a:rPr lang="zh-CN" altLang="en-US" smtClean="0"/>
              <a:t>2022/10/11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D29023E-C860-8A5D-FBBB-EB0913917D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4C5FDBE-0203-51EE-E8AB-9EB0E3036C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11F91-26AE-4E08-8EF0-829DD2A6CC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76938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D882435-2AEE-FBBB-545F-E14AED68DC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C1D375E-99C4-ADAF-D72D-F208663C4C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646724CB-EF5F-88FA-3988-C85DE85E97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EA976B5-FBEC-563E-117F-B75171F0E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D413A-2950-4438-92EA-CB1BFB598524}" type="datetimeFigureOut">
              <a:rPr lang="zh-CN" altLang="en-US" smtClean="0"/>
              <a:t>2022/10/11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D9A2E47-CEB3-9B5A-342D-7DCB9E5B6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FBEFF34-95EF-83E4-9430-0879024D93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11F91-26AE-4E08-8EF0-829DD2A6CC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7191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B66DC2B-54C1-1130-4A4B-72C526325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836FFB4-50D6-9649-B6CE-9CE163334A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AEEE7CDC-6550-1FF8-CF08-2A5C84FD30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CB86183D-F2F0-C4D7-2F78-A08F7C9D39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656521EC-3663-E2F4-05EC-DFAE29B95D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A7722F64-F402-E3B7-BE5F-2261F6ED3C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D413A-2950-4438-92EA-CB1BFB598524}" type="datetimeFigureOut">
              <a:rPr lang="zh-CN" altLang="en-US" smtClean="0"/>
              <a:t>2022/10/11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5656CCB9-1F49-39C9-3EA6-6E07087D1F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AB099886-2F24-BDB6-716A-9FE1A492D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11F91-26AE-4E08-8EF0-829DD2A6CC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5673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9912A8A-A7C4-077C-8666-6AFC4AFF3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C1D1DB6-9346-588C-EA60-4178E1013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D413A-2950-4438-92EA-CB1BFB598524}" type="datetimeFigureOut">
              <a:rPr lang="zh-CN" altLang="en-US" smtClean="0"/>
              <a:t>2022/10/11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DB8018E8-32D8-AFC6-AFA9-E303B026D8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653D2CA9-D475-73BA-2CAE-A0167C0030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11F91-26AE-4E08-8EF0-829DD2A6CC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11067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724614FB-DF15-2D06-8DAA-5B585CBB0A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D413A-2950-4438-92EA-CB1BFB598524}" type="datetimeFigureOut">
              <a:rPr lang="zh-CN" altLang="en-US" smtClean="0"/>
              <a:t>2022/10/11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D1FE6D5-0580-B96F-7D98-AB3288AC6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68FD807-1EF6-A952-E8C3-91BDBEC4A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11F91-26AE-4E08-8EF0-829DD2A6CC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7915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6FAE67D-DF96-A157-EA3F-0402AA1D2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384AA63-9CC3-8F0C-7CF5-7B4103F17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269B3BE6-CF56-3687-8B51-0693FF21BB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834BD9A-00B8-E779-7E41-12357BEA7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D413A-2950-4438-92EA-CB1BFB598524}" type="datetimeFigureOut">
              <a:rPr lang="zh-CN" altLang="en-US" smtClean="0"/>
              <a:t>2022/10/11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2F73318-20B7-3EA1-3DAE-950266ABDD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225343D-BA02-2BC4-01B1-BE70515EA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11F91-26AE-4E08-8EF0-829DD2A6CC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0835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81A3586-6D10-026C-369E-1C05FE13F6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1F6893D3-8B87-4729-477D-FEFB8CFD09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233527B-7828-0CBA-550C-E295C79119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7504641-9D72-95C7-C021-23727C00F0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D413A-2950-4438-92EA-CB1BFB598524}" type="datetimeFigureOut">
              <a:rPr lang="zh-CN" altLang="en-US" smtClean="0"/>
              <a:t>2022/10/11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A1912F7-CC63-DB62-E718-3F6BFA8E8C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697FFED-9A83-467B-93AE-6DF05A4E3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11F91-26AE-4E08-8EF0-829DD2A6CC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0518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A45FE2A-75AF-7AF7-E030-7490090549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7C7738B-060A-C630-B6E2-03013FDF84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C16E42F-379C-E575-C351-46FA5CD2C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D413A-2950-4438-92EA-CB1BFB598524}" type="datetimeFigureOut">
              <a:rPr lang="zh-CN" altLang="en-US" smtClean="0"/>
              <a:t>2022/10/11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EFB6B6B-FC31-707A-770B-B5234C22E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C61DD16-B507-7964-7132-C6957BFF64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11F91-26AE-4E08-8EF0-829DD2A6CC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788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6A8077DC-41FC-46AD-9B7E-7DACED1DA4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A641F01A-8C01-2F0E-E72F-D1EEC1D7CB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F11EF63-1003-56D9-81DB-437A6547BD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D413A-2950-4438-92EA-CB1BFB598524}" type="datetimeFigureOut">
              <a:rPr lang="zh-CN" altLang="en-US" smtClean="0"/>
              <a:t>2022/10/11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3D91218-3A88-37B8-30F1-1088E14883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60BB264-C552-50C8-5B97-5AE7DA9F4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11F91-26AE-4E08-8EF0-829DD2A6CC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8837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B33843DB-42EB-113A-1439-859F0903F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2786806-3199-3F51-9007-2E2ABA64D9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891B7C1-1AE4-9DB7-1549-A2AACE238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D413A-2950-4438-92EA-CB1BFB598524}" type="datetimeFigureOut">
              <a:rPr lang="zh-CN" altLang="en-US" smtClean="0"/>
              <a:t>2022/10/11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1EAC0D8-206D-82A2-095F-459B314AC1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B42575C-7A43-22CB-08F7-C6351FE9AD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E11F91-26AE-4E08-8EF0-829DD2A6CC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4102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5E8DB25-6C3D-EB3F-C1FC-8900A2A2F9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8211" y="1005581"/>
            <a:ext cx="9144000" cy="3186023"/>
          </a:xfrm>
        </p:spPr>
        <p:txBody>
          <a:bodyPr>
            <a:noAutofit/>
          </a:bodyPr>
          <a:lstStyle/>
          <a:p>
            <a:r>
              <a:rPr lang="zh-CN" altLang="en-US" sz="12000" b="1" dirty="0">
                <a:latin typeface="+mn-ea"/>
                <a:ea typeface="+mn-ea"/>
              </a:rPr>
              <a:t>网络用语</a:t>
            </a:r>
            <a:br>
              <a:rPr lang="en-US" altLang="zh-CN" sz="12000" b="1" dirty="0">
                <a:latin typeface="Bahnschrift Condensed" panose="020B0502040204020203" pitchFamily="34" charset="0"/>
              </a:rPr>
            </a:br>
            <a:r>
              <a:rPr lang="en-US" altLang="zh-CN" sz="12000" b="1" dirty="0">
                <a:latin typeface="Bahnschrift Condensed" panose="020B0502040204020203" pitchFamily="34" charset="0"/>
              </a:rPr>
              <a:t>    YES</a:t>
            </a:r>
            <a:r>
              <a:rPr lang="zh-CN" altLang="en-US" sz="12000" b="1" dirty="0">
                <a:latin typeface="Bahnschrift Condensed" panose="020B0502040204020203" pitchFamily="34" charset="0"/>
              </a:rPr>
              <a:t> </a:t>
            </a:r>
            <a:r>
              <a:rPr lang="en-US" altLang="zh-CN" sz="12000" b="1" dirty="0">
                <a:latin typeface="Bahnschrift Condensed" panose="020B0502040204020203" pitchFamily="34" charset="0"/>
              </a:rPr>
              <a:t>or NO</a:t>
            </a:r>
            <a:r>
              <a:rPr lang="zh-CN" altLang="en-US" sz="12000" b="1" dirty="0">
                <a:latin typeface="Bahnschrift Condensed" panose="020B0502040204020203" pitchFamily="34" charset="0"/>
              </a:rPr>
              <a:t>？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4CB38FC4-115A-5C29-8BBE-1B5FC53F6ABC}"/>
              </a:ext>
            </a:extLst>
          </p:cNvPr>
          <p:cNvSpPr txBox="1"/>
          <p:nvPr/>
        </p:nvSpPr>
        <p:spPr>
          <a:xfrm>
            <a:off x="6336891" y="4191604"/>
            <a:ext cx="47637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>
                <a:solidFill>
                  <a:schemeClr val="tx2"/>
                </a:solidFill>
              </a:rPr>
              <a:t>——</a:t>
            </a:r>
            <a:r>
              <a:rPr lang="zh-CN" altLang="en-US" sz="4800" b="1" dirty="0">
                <a:solidFill>
                  <a:schemeClr val="tx2"/>
                </a:solidFill>
              </a:rPr>
              <a:t>刘子濛</a:t>
            </a:r>
            <a:endParaRPr lang="en-US" altLang="zh-CN" sz="4800" b="1" dirty="0">
              <a:solidFill>
                <a:schemeClr val="tx2"/>
              </a:solidFill>
            </a:endParaRPr>
          </a:p>
          <a:p>
            <a:r>
              <a:rPr lang="en-US" altLang="zh-CN" sz="4800" b="1" dirty="0">
                <a:solidFill>
                  <a:schemeClr val="tx2"/>
                </a:solidFill>
              </a:rPr>
              <a:t>        </a:t>
            </a:r>
            <a:r>
              <a:rPr lang="zh-CN" altLang="en-US" sz="4800" b="1" dirty="0">
                <a:solidFill>
                  <a:schemeClr val="tx2"/>
                </a:solidFill>
              </a:rPr>
              <a:t>高一</a:t>
            </a:r>
            <a:r>
              <a:rPr lang="en-US" altLang="zh-CN" sz="4800" b="1" dirty="0">
                <a:solidFill>
                  <a:schemeClr val="tx2"/>
                </a:solidFill>
              </a:rPr>
              <a:t>8</a:t>
            </a:r>
            <a:r>
              <a:rPr lang="zh-CN" altLang="en-US" sz="4800" b="1" dirty="0">
                <a:solidFill>
                  <a:schemeClr val="tx2"/>
                </a:solidFill>
              </a:rPr>
              <a:t>班</a:t>
            </a:r>
          </a:p>
        </p:txBody>
      </p:sp>
    </p:spTree>
    <p:extLst>
      <p:ext uri="{BB962C8B-B14F-4D97-AF65-F5344CB8AC3E}">
        <p14:creationId xmlns:p14="http://schemas.microsoft.com/office/powerpoint/2010/main" val="539867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68CC0F9-2AE8-E6DD-6A44-F22CFA769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484" y="954602"/>
            <a:ext cx="5101226" cy="2113532"/>
          </a:xfrm>
        </p:spPr>
        <p:txBody>
          <a:bodyPr>
            <a:noAutofit/>
          </a:bodyPr>
          <a:lstStyle/>
          <a:p>
            <a:r>
              <a:rPr lang="zh-CN" altLang="en-US" sz="6000" b="1" dirty="0"/>
              <a:t>学富五车？</a:t>
            </a:r>
            <a:br>
              <a:rPr lang="en-US" altLang="zh-CN" sz="6000" b="1" dirty="0"/>
            </a:br>
            <a:r>
              <a:rPr lang="zh-CN" altLang="en-US" sz="6000" b="1" dirty="0"/>
              <a:t>卓尔不群？</a:t>
            </a:r>
            <a:br>
              <a:rPr lang="en-US" altLang="zh-CN" sz="6000" b="1" dirty="0"/>
            </a:br>
            <a:endParaRPr lang="zh-CN" altLang="en-US" sz="6000" b="1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BF23AA1-E8F0-DC32-ACE5-0D7AB90B8B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3996" y="365125"/>
            <a:ext cx="4467184" cy="52209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6000" dirty="0"/>
              <a:t>匪夷所思</a:t>
            </a:r>
            <a:r>
              <a:rPr lang="en-US" altLang="zh-CN" sz="6000" dirty="0"/>
              <a:t>?</a:t>
            </a:r>
          </a:p>
          <a:p>
            <a:pPr marL="0" indent="0">
              <a:buNone/>
            </a:pPr>
            <a:r>
              <a:rPr lang="zh-CN" altLang="en-US" sz="6000" dirty="0"/>
              <a:t>神乎其神</a:t>
            </a:r>
            <a:r>
              <a:rPr lang="en-US" altLang="zh-CN" sz="6000" dirty="0"/>
              <a:t>?</a:t>
            </a:r>
          </a:p>
          <a:p>
            <a:pPr marL="0" indent="0">
              <a:buNone/>
            </a:pPr>
            <a:r>
              <a:rPr lang="zh-CN" altLang="en-US" sz="6000" dirty="0"/>
              <a:t>五体投地</a:t>
            </a:r>
            <a:r>
              <a:rPr lang="en-US" altLang="zh-CN" sz="6000" dirty="0"/>
              <a:t>?</a:t>
            </a:r>
          </a:p>
          <a:p>
            <a:pPr marL="0" indent="0">
              <a:buNone/>
            </a:pPr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2BAD89F-2996-BF87-7A6E-AF7E81CEDDB6}"/>
              </a:ext>
            </a:extLst>
          </p:cNvPr>
          <p:cNvSpPr txBox="1"/>
          <p:nvPr/>
        </p:nvSpPr>
        <p:spPr>
          <a:xfrm>
            <a:off x="3266767" y="3502741"/>
            <a:ext cx="715296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000" b="1" dirty="0">
                <a:latin typeface="Arial Black" panose="020B0A04020102020204" pitchFamily="34" charset="0"/>
              </a:rPr>
              <a:t>YYDS!</a:t>
            </a:r>
            <a:endParaRPr lang="zh-CN" altLang="en-US" sz="15000" b="1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8205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E7AD23F-5356-F7E7-E939-BA1C0613A7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3780" y="837073"/>
            <a:ext cx="10515600" cy="1677527"/>
          </a:xfrm>
        </p:spPr>
        <p:txBody>
          <a:bodyPr>
            <a:normAutofit fontScale="90000"/>
          </a:bodyPr>
          <a:lstStyle/>
          <a:p>
            <a:r>
              <a:rPr lang="zh-CN" altLang="zh-CN" sz="6000" dirty="0"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en-US" altLang="zh-CN" sz="6000" dirty="0"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  <a:t>2021</a:t>
            </a:r>
            <a:r>
              <a:rPr lang="zh-CN" altLang="zh-CN" sz="6000" dirty="0"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  <a:t>年度十大网络用语</a:t>
            </a:r>
            <a:r>
              <a:rPr lang="en-US" altLang="zh-CN" sz="6000" dirty="0"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  <a:t>”:</a:t>
            </a:r>
            <a:br>
              <a:rPr lang="en-US" altLang="zh-CN" sz="6000" dirty="0"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</a:br>
            <a:r>
              <a:rPr lang="en-US" altLang="zh-CN" sz="4000" dirty="0"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YYDS</a:t>
            </a:r>
            <a:r>
              <a:rPr lang="zh-CN" altLang="zh-CN" sz="4000" dirty="0"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  <a:t>，破防，绝绝子，躺平</a:t>
            </a:r>
            <a:r>
              <a:rPr lang="en-US" altLang="zh-CN" sz="4000" dirty="0"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sz="4000" dirty="0"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  <a:t>元宇宙</a:t>
            </a:r>
            <a:br>
              <a:rPr lang="en-US" altLang="zh-CN" sz="4000" dirty="0"/>
            </a:br>
            <a:endParaRPr lang="zh-CN" altLang="en-US" sz="6000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2FB5DB5-B047-3E25-772C-34D82C1654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3780" y="1906741"/>
            <a:ext cx="10515600" cy="18835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6000" dirty="0"/>
              <a:t>最近流行的网络热词</a:t>
            </a:r>
            <a:r>
              <a:rPr lang="en-US" altLang="zh-CN" sz="6000" dirty="0"/>
              <a:t>:</a:t>
            </a:r>
          </a:p>
          <a:p>
            <a:pPr marL="0" indent="0">
              <a:buNone/>
            </a:pPr>
            <a:r>
              <a:rPr lang="zh-CN" altLang="zh-CN" sz="3600" dirty="0"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  <a:t>摆烂，芭比</a:t>
            </a:r>
            <a:r>
              <a:rPr lang="en-US" altLang="zh-CN" sz="3600" dirty="0"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  <a:t>Q,</a:t>
            </a:r>
            <a:r>
              <a:rPr lang="zh-CN" altLang="zh-CN" sz="3600" dirty="0"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  <a:t>大怨种</a:t>
            </a:r>
            <a:endParaRPr lang="en-US" altLang="zh-CN" sz="3600" dirty="0">
              <a:effectLst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zh-CN" altLang="en-US" sz="3600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5E33E5DA-84C8-67C4-7337-A63BC88C5E86}"/>
              </a:ext>
            </a:extLst>
          </p:cNvPr>
          <p:cNvSpPr txBox="1"/>
          <p:nvPr/>
        </p:nvSpPr>
        <p:spPr>
          <a:xfrm>
            <a:off x="1243780" y="4520380"/>
            <a:ext cx="1000186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3600" dirty="0"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  <a:t>有人说，年轻人离开网络用语就不会说话；网络用语的流行会影响表达能力；网络用语会对孩子们学习汉语起到错误的引导。</a:t>
            </a:r>
            <a:endParaRPr lang="zh-CN" altLang="en-US" sz="3600" dirty="0"/>
          </a:p>
        </p:txBody>
      </p:sp>
      <p:sp>
        <p:nvSpPr>
          <p:cNvPr id="6" name="矩形: 圆角 5">
            <a:extLst>
              <a:ext uri="{FF2B5EF4-FFF2-40B4-BE49-F238E27FC236}">
                <a16:creationId xmlns:a16="http://schemas.microsoft.com/office/drawing/2014/main" id="{4A9CD81C-D6E1-A15C-F096-03B12AD27999}"/>
              </a:ext>
            </a:extLst>
          </p:cNvPr>
          <p:cNvSpPr/>
          <p:nvPr/>
        </p:nvSpPr>
        <p:spPr>
          <a:xfrm>
            <a:off x="1125793" y="612791"/>
            <a:ext cx="8232059" cy="2861187"/>
          </a:xfrm>
          <a:prstGeom prst="round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D220E752-9D74-1D3D-CE6F-8F451FD4D5B6}"/>
              </a:ext>
            </a:extLst>
          </p:cNvPr>
          <p:cNvCxnSpPr/>
          <p:nvPr/>
        </p:nvCxnSpPr>
        <p:spPr>
          <a:xfrm flipV="1">
            <a:off x="1592826" y="4144297"/>
            <a:ext cx="9151374" cy="51619"/>
          </a:xfrm>
          <a:prstGeom prst="line">
            <a:avLst/>
          </a:prstGeom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E376CC7E-BDC1-B2CE-CC6A-09D77918C030}"/>
              </a:ext>
            </a:extLst>
          </p:cNvPr>
          <p:cNvCxnSpPr/>
          <p:nvPr/>
        </p:nvCxnSpPr>
        <p:spPr>
          <a:xfrm>
            <a:off x="1585452" y="3927857"/>
            <a:ext cx="9129251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8FC4FB10-4E9E-91E0-9E33-8BAEC7030D66}"/>
              </a:ext>
            </a:extLst>
          </p:cNvPr>
          <p:cNvCxnSpPr/>
          <p:nvPr/>
        </p:nvCxnSpPr>
        <p:spPr>
          <a:xfrm flipV="1">
            <a:off x="1673942" y="4350774"/>
            <a:ext cx="9151374" cy="61581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3331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67EBBF5-015F-D7D9-9C80-304AD79A95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1800" dirty="0"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zh-CN" altLang="en-US" sz="6000" b="1" dirty="0"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  <a:t>弊</a:t>
            </a:r>
            <a:r>
              <a:rPr lang="en-US" altLang="zh-CN" sz="6000" b="1" dirty="0"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6000" b="1" dirty="0"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  <a:t>端</a:t>
            </a:r>
            <a:r>
              <a:rPr lang="zh-CN" altLang="en-US" sz="6000" dirty="0"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  <a:t>：</a:t>
            </a:r>
            <a:endParaRPr lang="zh-CN" altLang="en-US" sz="6000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D0117B3-D358-8390-D8E5-C06CB4D64E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sz="3200" dirty="0"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  <a:t>现实生活词语的匮乏</a:t>
            </a:r>
            <a:endParaRPr lang="en-US" altLang="zh-CN" sz="3200" dirty="0">
              <a:effectLst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r>
              <a:rPr lang="zh-CN" altLang="zh-CN" sz="3200" dirty="0"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  <a:t>日常交流缺乏内涵</a:t>
            </a:r>
            <a:endParaRPr lang="en-US" altLang="zh-CN" sz="3200" dirty="0">
              <a:effectLst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r>
              <a:rPr lang="zh-CN" altLang="zh-CN" sz="3200" dirty="0"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  <a:t>汉语阅读水平下降</a:t>
            </a:r>
            <a:endParaRPr lang="en-US" altLang="zh-CN" sz="3200" dirty="0"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r>
              <a:rPr lang="zh-CN" altLang="zh-CN" sz="3200" dirty="0"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  <a:t>多数走红的网络用语只涉及中，英，拼音的转换重组，语义不变，形式上却变得很怪异</a:t>
            </a:r>
            <a:endParaRPr lang="en-US" altLang="zh-CN" sz="3200" dirty="0">
              <a:effectLst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r>
              <a:rPr lang="zh-CN" altLang="zh-CN" sz="3200" dirty="0"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  <a:t>不利于汉语的传承与发展的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32740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23F7CA4-2397-6EF8-8480-1CB1727AC8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6000" b="1" dirty="0">
                <a:latin typeface="+mn-ea"/>
                <a:ea typeface="+mn-ea"/>
              </a:rPr>
              <a:t>利处</a:t>
            </a:r>
            <a:r>
              <a:rPr lang="zh-CN" altLang="en-US" sz="6000" dirty="0"/>
              <a:t>：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BF42C58-5685-7BE7-FAC3-005A946F4F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sz="3200" dirty="0"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  <a:t>具有自由性和娱乐性便于拉近人与人之间的关系，</a:t>
            </a:r>
            <a:endParaRPr lang="en-US" altLang="zh-CN" sz="3200" dirty="0">
              <a:effectLst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r>
              <a:rPr lang="zh-CN" altLang="zh-CN" sz="3200" dirty="0"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  <a:t>网络用语从不同角度构成了独特的网络记录</a:t>
            </a:r>
            <a:endParaRPr lang="en-US" altLang="zh-CN" sz="3200" dirty="0"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r>
              <a:rPr lang="zh-CN" altLang="zh-CN" sz="3200" dirty="0"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  <a:t>千百年之后的人，如果想知道我们当年的生活点滴，心曲衷肠，网络语言，或许是一个很好的视角</a:t>
            </a:r>
            <a:endParaRPr lang="en-US" altLang="zh-CN" sz="3200" dirty="0">
              <a:effectLst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r>
              <a:rPr lang="zh-CN" altLang="zh-CN" sz="32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优秀的网络用语既具有一定的时代性，也可以充实文字表达的内涵，它们表述精准，语义浓缩，不失为新汉语的典</a:t>
            </a:r>
            <a:r>
              <a:rPr lang="zh-CN" altLang="en-US" sz="32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范</a:t>
            </a:r>
            <a:endParaRPr lang="zh-CN" altLang="zh-CN" sz="32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endParaRPr lang="en-US" altLang="zh-CN" sz="3200" dirty="0">
              <a:effectLst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endParaRPr lang="en-US" altLang="zh-CN" sz="1800" dirty="0"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44288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B1A5D7A-6CB0-BC41-05F9-F9F5E666AA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9874" y="988142"/>
            <a:ext cx="10272252" cy="4665176"/>
          </a:xfrm>
        </p:spPr>
        <p:txBody>
          <a:bodyPr>
            <a:normAutofit/>
          </a:bodyPr>
          <a:lstStyle/>
          <a:p>
            <a:r>
              <a:rPr lang="zh-CN" altLang="en-US" sz="6000" kern="100" dirty="0">
                <a:effectLst/>
                <a:latin typeface="Calibri" panose="020F0502020204030204" pitchFamily="34" charset="0"/>
                <a:ea typeface="等线" panose="02010600030101010101" pitchFamily="2" charset="-122"/>
                <a:cs typeface="Calibri" panose="020F0502020204030204" pitchFamily="34" charset="0"/>
              </a:rPr>
              <a:t>▪</a:t>
            </a:r>
            <a:r>
              <a:rPr lang="zh-CN" altLang="zh-CN" sz="6000" b="1" kern="100" dirty="0">
                <a:effectLst/>
                <a:latin typeface="Tw Cen MT Condensed Extra Bold" panose="020B0803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《现代汉语规范词典》完成了新一轮的修订</a:t>
            </a:r>
            <a:r>
              <a:rPr lang="zh-CN" altLang="zh-CN" sz="1800" b="1" kern="100" dirty="0">
                <a:effectLst/>
                <a:latin typeface="Tw Cen MT Condensed Extra Bold" panose="020B0803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，</a:t>
            </a:r>
            <a:br>
              <a:rPr lang="en-US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</a:br>
            <a:r>
              <a:rPr lang="zh-CN" altLang="zh-CN" sz="4000" kern="100" dirty="0">
                <a:effectLst/>
                <a:latin typeface="Tw Cen MT Condensed Extra Bold" panose="020B0803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一方面增补了近千条新词语</a:t>
            </a:r>
            <a:br>
              <a:rPr lang="en-US" altLang="zh-CN" sz="4000" kern="100" dirty="0">
                <a:effectLst/>
                <a:latin typeface="Tw Cen MT Condensed Extra Bold" panose="020B0803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</a:br>
            <a:r>
              <a:rPr lang="zh-CN" altLang="zh-CN" sz="4000" kern="100" dirty="0">
                <a:effectLst/>
                <a:latin typeface="Tw Cen MT Condensed Extra Bold" panose="020B0803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另一方面，还有对词语的除旧修旧，一些过时的或使用频率较低的均被淘汰。</a:t>
            </a:r>
            <a:br>
              <a:rPr lang="zh-CN" altLang="zh-CN" sz="4000" kern="100" dirty="0">
                <a:effectLst/>
                <a:latin typeface="Tw Cen MT Condensed Extra Bold" panose="020B0803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</a:br>
            <a:endParaRPr lang="zh-CN" altLang="en-US" sz="4000" dirty="0">
              <a:latin typeface="Tw Cen MT Condensed Extra Bold" panose="020B08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653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E0FF922-6749-4771-6106-7D3970EAFD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1374" y="272846"/>
            <a:ext cx="10515600" cy="4220036"/>
          </a:xfrm>
        </p:spPr>
        <p:txBody>
          <a:bodyPr>
            <a:noAutofit/>
          </a:bodyPr>
          <a:lstStyle/>
          <a:p>
            <a:r>
              <a:rPr lang="zh-CN" altLang="zh-CN" sz="5400" dirty="0"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  <a:t>芳叶新叶催陈叶</a:t>
            </a:r>
            <a:r>
              <a:rPr lang="zh-CN" altLang="en-US" sz="5400" dirty="0"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  <a:t>，</a:t>
            </a:r>
            <a:br>
              <a:rPr lang="en-US" altLang="zh-CN" sz="5400" dirty="0"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</a:br>
            <a:r>
              <a:rPr lang="zh-CN" altLang="zh-CN" sz="5400" dirty="0"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  <a:t>造就了大树的生生不息；</a:t>
            </a:r>
            <a:br>
              <a:rPr lang="en-US" altLang="zh-CN" sz="5400" dirty="0"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</a:br>
            <a:r>
              <a:rPr lang="zh-CN" altLang="zh-CN" sz="5400" dirty="0"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  <a:t>流水前波让后波，</a:t>
            </a:r>
            <a:br>
              <a:rPr lang="en-US" altLang="zh-CN" sz="5400" dirty="0"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</a:br>
            <a:r>
              <a:rPr lang="zh-CN" altLang="zh-CN" sz="5400" dirty="0"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  <a:t>成全了河流的滔滔不绝</a:t>
            </a:r>
            <a:endParaRPr lang="zh-CN" altLang="en-US" sz="5400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CD4C895-7ADA-85BB-7609-056143FFDD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9316" y="4402394"/>
            <a:ext cx="10515600" cy="2308123"/>
          </a:xfrm>
        </p:spPr>
        <p:txBody>
          <a:bodyPr/>
          <a:lstStyle/>
          <a:p>
            <a:r>
              <a:rPr lang="zh-CN" altLang="zh-CN" sz="40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语言是活的，有如河流，我们不能阻其前进，但也不能忘了两岸，否则泛滥也会成灾“</a:t>
            </a:r>
          </a:p>
          <a:p>
            <a:pPr marL="0" indent="0">
              <a:buNone/>
            </a:pPr>
            <a:r>
              <a:rPr lang="en-US" altLang="zh-CN" sz="40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              </a:t>
            </a:r>
            <a:endParaRPr lang="zh-CN" altLang="zh-CN" sz="40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94921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2FB93C8-696B-C847-9750-10CC007202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35477" y="1623628"/>
            <a:ext cx="8905568" cy="36107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9600" b="1" dirty="0">
                <a:latin typeface="Bauhaus 93" panose="04030905020B02020C02" pitchFamily="82" charset="0"/>
                <a:cs typeface="Arial" panose="020B0604020202020204" pitchFamily="34" charset="0"/>
              </a:rPr>
              <a:t>守正创新</a:t>
            </a:r>
            <a:endParaRPr lang="en-US" altLang="zh-CN" sz="9600" b="1" dirty="0">
              <a:latin typeface="Bauhaus 93" panose="04030905020B02020C02" pitchFamily="82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zh-CN" altLang="en-US" sz="9600" b="1" dirty="0">
                <a:latin typeface="Bauhaus 93" panose="04030905020B02020C02" pitchFamily="82" charset="0"/>
                <a:cs typeface="Arial" panose="020B0604020202020204" pitchFamily="34" charset="0"/>
              </a:rPr>
              <a:t>    与时俱进</a:t>
            </a:r>
          </a:p>
        </p:txBody>
      </p:sp>
    </p:spTree>
    <p:extLst>
      <p:ext uri="{BB962C8B-B14F-4D97-AF65-F5344CB8AC3E}">
        <p14:creationId xmlns:p14="http://schemas.microsoft.com/office/powerpoint/2010/main" val="1477720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0C28A8F-C93B-497F-0177-DBDD91848B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1833" y="2238580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15000" dirty="0"/>
              <a:t>   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D5374178-3F48-816E-2720-533B78711A86}"/>
              </a:ext>
            </a:extLst>
          </p:cNvPr>
          <p:cNvSpPr/>
          <p:nvPr/>
        </p:nvSpPr>
        <p:spPr>
          <a:xfrm>
            <a:off x="2465408" y="1721095"/>
            <a:ext cx="8374657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150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+mn-ea"/>
              </a:rPr>
              <a:t>谢谢大家！</a:t>
            </a:r>
          </a:p>
        </p:txBody>
      </p:sp>
    </p:spTree>
    <p:extLst>
      <p:ext uri="{BB962C8B-B14F-4D97-AF65-F5344CB8AC3E}">
        <p14:creationId xmlns:p14="http://schemas.microsoft.com/office/powerpoint/2010/main" val="2903413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351</Words>
  <Application>Microsoft Office PowerPoint</Application>
  <PresentationFormat>宽屏</PresentationFormat>
  <Paragraphs>32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8" baseType="lpstr">
      <vt:lpstr>等线</vt:lpstr>
      <vt:lpstr>等线 Light</vt:lpstr>
      <vt:lpstr>Arial</vt:lpstr>
      <vt:lpstr>Arial Black</vt:lpstr>
      <vt:lpstr>Bahnschrift Condensed</vt:lpstr>
      <vt:lpstr>Bauhaus 93</vt:lpstr>
      <vt:lpstr>Calibri</vt:lpstr>
      <vt:lpstr>Tw Cen MT Condensed Extra Bold</vt:lpstr>
      <vt:lpstr>Office 主题​​</vt:lpstr>
      <vt:lpstr>网络用语     YES or NO？</vt:lpstr>
      <vt:lpstr>学富五车？ 卓尔不群？ </vt:lpstr>
      <vt:lpstr>“2021年度十大网络用语”: YYDS，破防，绝绝子，躺平,元宇宙 </vt:lpstr>
      <vt:lpstr>  弊 端：</vt:lpstr>
      <vt:lpstr>利处：</vt:lpstr>
      <vt:lpstr>▪《现代汉语规范词典》完成了新一轮的修订， 一方面增补了近千条新词语 另一方面，还有对词语的除旧修旧，一些过时的或使用频率较低的均被淘汰。 </vt:lpstr>
      <vt:lpstr>芳叶新叶催陈叶， 造就了大树的生生不息； 流水前波让后波， 成全了河流的滔滔不绝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网络用语 YES or NO？</dc:title>
  <dc:creator>吴 珂</dc:creator>
  <cp:lastModifiedBy>吴 珂</cp:lastModifiedBy>
  <cp:revision>4</cp:revision>
  <dcterms:created xsi:type="dcterms:W3CDTF">2022-09-04T08:55:32Z</dcterms:created>
  <dcterms:modified xsi:type="dcterms:W3CDTF">2022-10-11T14:13:14Z</dcterms:modified>
</cp:coreProperties>
</file>