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9" r:id="rId5"/>
    <p:sldId id="264" r:id="rId6"/>
    <p:sldId id="265" r:id="rId7"/>
    <p:sldId id="266" r:id="rId8"/>
    <p:sldId id="267" r:id="rId9"/>
    <p:sldId id="277" r:id="rId10"/>
    <p:sldId id="268" r:id="rId11"/>
    <p:sldId id="269" r:id="rId12"/>
    <p:sldId id="271" r:id="rId13"/>
    <p:sldId id="272" r:id="rId14"/>
    <p:sldId id="273" r:id="rId15"/>
    <p:sldId id="274" r:id="rId16"/>
    <p:sldId id="275" r:id="rId17"/>
    <p:sldId id="278" r:id="rId18"/>
    <p:sldId id="276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98797E-D9D1-4504-B882-A62812B943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E601A52-3D45-CDC0-866E-947168C90B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B16B5D-977B-DAB3-3322-02448D2C8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94414B0-53E7-EDC1-CE89-8F14B708E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00ABE20-5F5E-4D97-88B5-921F12141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974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175413-DCB4-1686-B979-D25B471E3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C73157F-EFCC-AC07-8ADC-502C205FD7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57D120E-0612-C410-6B2B-5DEE87D46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2487EA4-61B5-1338-5645-1A803D967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9A370A-581E-B1F2-5AF6-ED06776B7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2165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1A0D6B-307F-D819-D5B5-8498737E8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9E86E2B-36F9-C488-D3A9-77E5C6F078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79C9A18-9755-FECA-2C31-FD5E79E28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D86830B-A697-C117-0C90-D276D6763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3E764DF-C18F-C0C6-3BE3-C67286893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848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E8CC64-64A1-A840-1C75-B189E4C66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241178A-97E3-F69A-0D05-143192C58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0459571-B66E-6AA8-FEDE-954BA39D96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4ED9E50-DC8D-B80C-46B1-7DBDCE73A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422E576-F63E-F40C-E6E4-BBB633FC3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E142332-B7C9-85AB-BDB6-2245B0ECD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987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85EF52-7800-45B0-2B6F-B31B376A8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E6962CD-93C2-B492-99BB-169B1DACC5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E982112-5611-B6F5-DDFA-EA11644A38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48881FC-8A80-67F4-2159-41092676BD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5F6D059-7AED-B52B-311C-E1E4ADF7E9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6265D91-CB02-4187-CCBB-F31864A0D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895444C-D917-8A2F-5171-E4360D5F7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1C89CAA-AF23-3AA4-13F1-3E34BEC7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368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194AC8-572C-2AE8-BD96-C772A4B5E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CDC9D23-6A57-B188-595A-244FDD31C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1022A96-5E1A-D947-FD87-4377B8A18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2997ADE-DC68-C3D7-71F0-A234AB3F2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050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7EB49A2-20B0-E20B-2279-A1E8C5357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3FA9BCE-7094-19AA-D435-E77A85DB9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95634FB-D840-4E7B-72F5-CB03B9781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74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86FB11E-AB58-A950-7732-220337A87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75B06EB-679F-9002-532E-EB7F12884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9997F83-A7EE-466A-D20F-BC24DECABD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F6E57FF-18A7-8E8A-7F84-714A10088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5D72DD0-F668-8F8B-6DBC-FD65F1263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4EB9FB6-A4F9-87A0-F7D7-46A5693ED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841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A2A649-C202-9549-C51F-700E7524C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49B9D39-8F37-2429-3DD3-85185360A6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D48F089-B48C-BF4D-09AA-E5DBA2DD7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7474FFA-68C9-6C73-8866-7D5F2E727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8B9D80D-CD13-CD18-166B-7684708EB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F86EC5E-621D-0217-D946-829201ED4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769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240554-AD74-4A91-8BC5-CA5EEA23D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342BBE5-ADDD-F364-36A8-CD573B6D1A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912E2E8-2AA3-7BC1-A393-3C7E9E410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00DD93F-2C97-0FEF-BA89-07DD9B737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E527F6E-5DFF-5414-8810-27722025C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507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80BB99C-04FC-D0BB-92FE-51595A461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ED1CEF5-B77E-7CF0-CBB9-AE10270E2A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2BBD87D-B3D5-4AA3-FCD7-2BFF2BF16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0D57EA2-7FA0-0F90-6922-5E872F9A5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83E6C73-9D12-3F04-4F89-A0704AE28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4027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B7E9DB7-7EF2-52F3-BB72-C256F576D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C9AAE56-B1E6-5FEF-BFE4-C29013B02A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27B486-41BF-2B51-2D51-15FFE1564C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102B4-9D72-4F84-B506-9F8F56E2EF68}" type="datetimeFigureOut">
              <a:rPr lang="zh-CN" altLang="en-US" smtClean="0"/>
              <a:t>2022/8/16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1886FAD-79BA-D37B-9A6A-F45F91978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43CF7F-121A-820E-162E-4A252BA55E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A4EA0-6091-4F8B-A3CC-B99E8A5E1FA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401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6295E7F-EA66-480B-B001-C8BE7CD619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0040" y="4892040"/>
            <a:ext cx="11548872" cy="1645920"/>
          </a:xfrm>
          <a:prstGeom prst="rect">
            <a:avLst/>
          </a:prstGeom>
          <a:solidFill>
            <a:srgbClr val="262626"/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090CF952-10F5-7FDF-1C2D-C3CD03B23C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8686" y="5091762"/>
            <a:ext cx="7484787" cy="1264588"/>
          </a:xfrm>
        </p:spPr>
        <p:txBody>
          <a:bodyPr anchor="ctr">
            <a:normAutofit/>
          </a:bodyPr>
          <a:lstStyle/>
          <a:p>
            <a:pPr algn="r"/>
            <a:r>
              <a:rPr lang="zh-CN" altLang="en-US" sz="3700" dirty="0">
                <a:solidFill>
                  <a:srgbClr val="FFFFFF"/>
                </a:solidFill>
              </a:rPr>
              <a:t>人应该怎样无悔地度过自己的一生</a:t>
            </a:r>
            <a:br>
              <a:rPr lang="en-US" altLang="zh-CN" sz="3700" dirty="0">
                <a:solidFill>
                  <a:srgbClr val="FFFFFF"/>
                </a:solidFill>
              </a:rPr>
            </a:br>
            <a:r>
              <a:rPr lang="en-US" altLang="zh-CN" sz="3700" dirty="0">
                <a:solidFill>
                  <a:srgbClr val="FFFFFF"/>
                </a:solidFill>
              </a:rPr>
              <a:t>——</a:t>
            </a:r>
            <a:r>
              <a:rPr lang="zh-CN" altLang="en-US" sz="3700" dirty="0">
                <a:solidFill>
                  <a:srgbClr val="FFFFFF"/>
                </a:solidFill>
              </a:rPr>
              <a:t>从</a:t>
            </a:r>
            <a:r>
              <a:rPr lang="en-US" altLang="zh-CN" sz="3700" dirty="0">
                <a:solidFill>
                  <a:srgbClr val="FFFFFF"/>
                </a:solidFill>
              </a:rPr>
              <a:t>《</a:t>
            </a:r>
            <a:r>
              <a:rPr lang="zh-CN" altLang="en-US" sz="3700" dirty="0">
                <a:solidFill>
                  <a:srgbClr val="FFFFFF"/>
                </a:solidFill>
              </a:rPr>
              <a:t>西西弗神话</a:t>
            </a:r>
            <a:r>
              <a:rPr lang="en-US" altLang="zh-CN" sz="3700" dirty="0">
                <a:solidFill>
                  <a:srgbClr val="FFFFFF"/>
                </a:solidFill>
              </a:rPr>
              <a:t>》</a:t>
            </a:r>
            <a:r>
              <a:rPr lang="zh-CN" altLang="en-US" sz="3700" dirty="0">
                <a:solidFill>
                  <a:srgbClr val="FFFFFF"/>
                </a:solidFill>
              </a:rPr>
              <a:t>说起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BC53432-DBE1-9678-F5C2-56933FA777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02119" y="5091763"/>
            <a:ext cx="2871195" cy="1264587"/>
          </a:xfrm>
        </p:spPr>
        <p:txBody>
          <a:bodyPr anchor="ctr">
            <a:normAutofit/>
          </a:bodyPr>
          <a:lstStyle/>
          <a:p>
            <a:pPr algn="l"/>
            <a:r>
              <a:rPr lang="zh-CN" altLang="en-US" sz="2000" dirty="0">
                <a:solidFill>
                  <a:srgbClr val="FFC000"/>
                </a:solidFill>
              </a:rPr>
              <a:t>高二（</a:t>
            </a:r>
            <a:r>
              <a:rPr lang="en-US" altLang="zh-CN" sz="2000" dirty="0">
                <a:solidFill>
                  <a:srgbClr val="FFC000"/>
                </a:solidFill>
              </a:rPr>
              <a:t>2</a:t>
            </a:r>
            <a:r>
              <a:rPr lang="zh-CN" altLang="en-US" sz="2000" dirty="0">
                <a:solidFill>
                  <a:srgbClr val="FFC000"/>
                </a:solidFill>
              </a:rPr>
              <a:t>）沈羽桐</a:t>
            </a:r>
          </a:p>
        </p:txBody>
      </p:sp>
      <p:pic>
        <p:nvPicPr>
          <p:cNvPr id="4" name="图片 3" descr="男子的脸部特写与图片配字&#10;&#10;低可信度描述已自动生成">
            <a:extLst>
              <a:ext uri="{FF2B5EF4-FFF2-40B4-BE49-F238E27FC236}">
                <a16:creationId xmlns:a16="http://schemas.microsoft.com/office/drawing/2014/main" id="{049F59DD-C850-ABC5-D657-206AA5E522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943" r="-1" b="-1"/>
          <a:stretch/>
        </p:blipFill>
        <p:spPr>
          <a:xfrm>
            <a:off x="320040" y="320040"/>
            <a:ext cx="11548872" cy="4462272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126E481-B945-4179-BD79-05E96E9B2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035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333014F-A888-1805-4BBF-802A5CF86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2944" y="2811395"/>
            <a:ext cx="5986112" cy="123520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zh-CN" altLang="en-US" sz="4800" dirty="0"/>
              <a:t>活着到底有什么</a:t>
            </a:r>
            <a:r>
              <a:rPr lang="zh-CN" altLang="en-US" sz="4800" dirty="0">
                <a:solidFill>
                  <a:srgbClr val="FF0000"/>
                </a:solidFill>
              </a:rPr>
              <a:t>意义</a:t>
            </a:r>
            <a:r>
              <a:rPr lang="zh-CN" altLang="en-US" sz="4800" dirty="0"/>
              <a:t>？</a:t>
            </a:r>
            <a:endParaRPr lang="en-US" altLang="zh-CN" sz="4800" dirty="0"/>
          </a:p>
          <a:p>
            <a:pPr marL="0" indent="0">
              <a:buNone/>
            </a:pPr>
            <a:r>
              <a:rPr lang="en-US" altLang="zh-CN" sz="4800" dirty="0"/>
              <a:t>——</a:t>
            </a:r>
            <a:r>
              <a:rPr lang="zh-CN" altLang="en-US" sz="4800" dirty="0"/>
              <a:t>度过无悔一生的</a:t>
            </a:r>
            <a:r>
              <a:rPr lang="zh-CN" altLang="en-US" sz="4800" dirty="0">
                <a:solidFill>
                  <a:schemeClr val="accent1"/>
                </a:solidFill>
              </a:rPr>
              <a:t>前提</a:t>
            </a:r>
            <a:endParaRPr lang="en-US" altLang="zh-CN" sz="48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zh-CN" altLang="en-US" sz="4800" dirty="0"/>
          </a:p>
        </p:txBody>
      </p:sp>
    </p:spTree>
    <p:extLst>
      <p:ext uri="{BB962C8B-B14F-4D97-AF65-F5344CB8AC3E}">
        <p14:creationId xmlns:p14="http://schemas.microsoft.com/office/powerpoint/2010/main" val="1777896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7C4ABB5-C1DF-B247-B1FB-B914D1721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025" y="2681455"/>
            <a:ext cx="11867949" cy="14950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800" dirty="0"/>
              <a:t>真正的哲学问题只有一个，那就是</a:t>
            </a:r>
            <a:r>
              <a:rPr lang="zh-CN" altLang="en-US" sz="4800" dirty="0">
                <a:solidFill>
                  <a:srgbClr val="FF0000"/>
                </a:solidFill>
              </a:rPr>
              <a:t>自杀</a:t>
            </a:r>
            <a:endParaRPr lang="en-US" altLang="zh-CN" sz="4800" dirty="0">
              <a:solidFill>
                <a:srgbClr val="FF0000"/>
              </a:solidFill>
            </a:endParaRPr>
          </a:p>
          <a:p>
            <a:pPr marL="3657600" lvl="8" indent="0">
              <a:buNone/>
            </a:pPr>
            <a:r>
              <a:rPr lang="en-US" altLang="zh-CN" sz="4000" dirty="0"/>
              <a:t>                          ———</a:t>
            </a:r>
            <a:r>
              <a:rPr lang="zh-CN" altLang="en-US" sz="4000" dirty="0"/>
              <a:t>阿尔贝</a:t>
            </a:r>
            <a:r>
              <a:rPr lang="en-US" altLang="zh-CN" sz="4000" dirty="0"/>
              <a:t>·</a:t>
            </a:r>
            <a:r>
              <a:rPr lang="zh-CN" altLang="en-US" sz="4000" dirty="0"/>
              <a:t>加缪  </a:t>
            </a:r>
          </a:p>
        </p:txBody>
      </p:sp>
    </p:spTree>
    <p:extLst>
      <p:ext uri="{BB962C8B-B14F-4D97-AF65-F5344CB8AC3E}">
        <p14:creationId xmlns:p14="http://schemas.microsoft.com/office/powerpoint/2010/main" val="1890609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B01DEC-991D-91B2-AC3A-B9E5204AD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2170"/>
            <a:ext cx="10515600" cy="5813659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dirty="0"/>
              <a:t>西西弗斯是希腊神话中的人物，是科林斯的建立者和国王。 他一度绑架了死神，让世间没有了死亡最后触犯了众神。诸神为了惩罚西西弗斯，便要求他把一块巨石推上山顶，而由于那巨石太重了，</a:t>
            </a:r>
            <a:r>
              <a:rPr lang="zh-CN" altLang="en-US" sz="3600" dirty="0">
                <a:solidFill>
                  <a:srgbClr val="FF0000"/>
                </a:solidFill>
              </a:rPr>
              <a:t>每每未上山顶就又滚下山去，前功尽弃</a:t>
            </a:r>
            <a:r>
              <a:rPr lang="zh-CN" altLang="en-US" sz="3600" dirty="0"/>
              <a:t>，于是他就</a:t>
            </a:r>
            <a:r>
              <a:rPr lang="zh-CN" altLang="en-US" sz="3600" dirty="0">
                <a:solidFill>
                  <a:srgbClr val="FF0000"/>
                </a:solidFill>
              </a:rPr>
              <a:t>不断重复、永无止境</a:t>
            </a:r>
            <a:r>
              <a:rPr lang="zh-CN" altLang="en-US" sz="3600" dirty="0"/>
              <a:t>地做这件事</a:t>
            </a:r>
            <a:r>
              <a:rPr lang="en-US" altLang="zh-CN" sz="3600" dirty="0"/>
              <a:t>--</a:t>
            </a:r>
            <a:r>
              <a:rPr lang="zh-CN" altLang="en-US" sz="3600" dirty="0"/>
              <a:t>诸神认为再也没有比这更为严厉的惩罚了。西西弗斯的生命就在这样一件</a:t>
            </a:r>
            <a:r>
              <a:rPr lang="zh-CN" altLang="en-US" sz="3600" dirty="0">
                <a:solidFill>
                  <a:srgbClr val="FF0000"/>
                </a:solidFill>
              </a:rPr>
              <a:t>无效又无望的劳作</a:t>
            </a:r>
            <a:r>
              <a:rPr lang="zh-CN" altLang="en-US" sz="3600" dirty="0"/>
              <a:t>当中慢慢消耗殆尽。</a:t>
            </a:r>
          </a:p>
          <a:p>
            <a:endParaRPr lang="zh-CN" altLang="en-US" sz="4300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29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CE647F1-480F-076F-5D00-45D811B3A0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200" dirty="0"/>
              <a:t>你是否有过这样的时刻？</a:t>
            </a:r>
          </a:p>
          <a:p>
            <a:endParaRPr lang="zh-CN" altLang="en-US" sz="3200" dirty="0"/>
          </a:p>
          <a:p>
            <a:pPr marL="0" indent="0">
              <a:buNone/>
            </a:pPr>
            <a:r>
              <a:rPr lang="zh-CN" altLang="en-US" sz="3200" dirty="0"/>
              <a:t>“起床，乘地铁，拼命学习，吃饭，再拼命学习，再吃饭，睡觉，而且星期一，星期二，星期三，星期四，星期五甚至是星期六，全是</a:t>
            </a:r>
            <a:r>
              <a:rPr lang="zh-CN" altLang="en-US" sz="3200" dirty="0">
                <a:solidFill>
                  <a:schemeClr val="accent1"/>
                </a:solidFill>
              </a:rPr>
              <a:t>同样的节奏</a:t>
            </a:r>
            <a:r>
              <a:rPr lang="zh-CN" altLang="en-US" sz="3200" dirty="0"/>
              <a:t>。大部分时间里，这条路走得相当顺畅。</a:t>
            </a:r>
            <a:endParaRPr lang="en-US" altLang="zh-CN" sz="3200" dirty="0"/>
          </a:p>
          <a:p>
            <a:pPr marL="0" indent="0">
              <a:buNone/>
            </a:pPr>
            <a:endParaRPr lang="en-US" altLang="zh-CN" sz="3200" dirty="0"/>
          </a:p>
          <a:p>
            <a:pPr marL="0" indent="0">
              <a:buNone/>
            </a:pPr>
            <a:r>
              <a:rPr lang="zh-CN" altLang="en-US" sz="3200" dirty="0"/>
              <a:t>不过有一天，你突然萌生</a:t>
            </a:r>
            <a:r>
              <a:rPr lang="zh-CN" altLang="en-US" sz="3200" dirty="0">
                <a:solidFill>
                  <a:srgbClr val="FF0000"/>
                </a:solidFill>
              </a:rPr>
              <a:t>‘为什么’</a:t>
            </a:r>
            <a:r>
              <a:rPr lang="zh-CN" altLang="en-US" sz="3200" dirty="0"/>
              <a:t>的疑问。”</a:t>
            </a:r>
          </a:p>
        </p:txBody>
      </p:sp>
    </p:spTree>
    <p:extLst>
      <p:ext uri="{BB962C8B-B14F-4D97-AF65-F5344CB8AC3E}">
        <p14:creationId xmlns:p14="http://schemas.microsoft.com/office/powerpoint/2010/main" val="3310444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42F8A14-8AF3-54D0-2960-669BD035E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9801"/>
            <a:ext cx="10515600" cy="335839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4600" dirty="0"/>
              <a:t>我为什么要</a:t>
            </a:r>
            <a:r>
              <a:rPr lang="zh-CN" altLang="en-US" sz="4600" dirty="0">
                <a:solidFill>
                  <a:schemeClr val="accent1"/>
                </a:solidFill>
              </a:rPr>
              <a:t>日复一日地重复同一种生活？</a:t>
            </a:r>
            <a:endParaRPr lang="en-US" altLang="zh-CN" sz="4600" dirty="0">
              <a:solidFill>
                <a:schemeClr val="accent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4600" dirty="0"/>
              <a:t>你忍不住开始回顾生活链条，发现自己原来一直</a:t>
            </a:r>
            <a:r>
              <a:rPr lang="zh-CN" altLang="en-US" sz="4600" dirty="0">
                <a:solidFill>
                  <a:schemeClr val="accent1"/>
                </a:solidFill>
              </a:rPr>
              <a:t>无意识地重复每天。</a:t>
            </a:r>
            <a:endParaRPr lang="en-US" altLang="zh-CN" sz="4600" dirty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4600" dirty="0"/>
              <a:t>这样活着到底有什么</a:t>
            </a:r>
            <a:r>
              <a:rPr lang="zh-CN" altLang="en-US" sz="4600" dirty="0">
                <a:solidFill>
                  <a:srgbClr val="FF0000"/>
                </a:solidFill>
              </a:rPr>
              <a:t>意义</a:t>
            </a:r>
            <a:r>
              <a:rPr lang="zh-CN" altLang="en-US" sz="4600" dirty="0"/>
              <a:t>呢？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798621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C3BF90C-AE5A-6E37-E63B-74B8B0E3EB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253" y="1402882"/>
            <a:ext cx="10779493" cy="4052236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dirty="0"/>
              <a:t>“一副紧绷的躯体，</a:t>
            </a:r>
            <a:r>
              <a:rPr lang="zh-CN" altLang="en-US" dirty="0">
                <a:solidFill>
                  <a:schemeClr val="accent1"/>
                </a:solidFill>
              </a:rPr>
              <a:t>全力推着巨石滚动上山，无数次重复同样的动作；</a:t>
            </a:r>
            <a:r>
              <a:rPr lang="zh-CN" altLang="en-US" dirty="0"/>
              <a:t>仅仅看到那张抽搐的脸，脸颊紧紧抵着石头，一个肩头扛住沾满泥土的庞然大物，一只脚撑住，双臂再往上掀动，满把泥土的双手充分显示人的把稳。这种长久的奋力，只能用</a:t>
            </a:r>
            <a:r>
              <a:rPr lang="zh-CN" altLang="en-US" dirty="0">
                <a:solidFill>
                  <a:schemeClr val="accent1"/>
                </a:solidFill>
              </a:rPr>
              <a:t>无顶的空间和无底的时间</a:t>
            </a:r>
            <a:r>
              <a:rPr lang="zh-CN" altLang="en-US" dirty="0"/>
              <a:t>来衡量，</a:t>
            </a:r>
            <a:r>
              <a:rPr lang="zh-CN" altLang="en-US" dirty="0">
                <a:solidFill>
                  <a:srgbClr val="FF0000"/>
                </a:solidFill>
              </a:rPr>
              <a:t>终于到达目的地。然而西西弗却眼睁睁看着，巨石瞬间又滚落到山下，必须重新推上山顶。于是，他又下山走向平原。</a:t>
            </a:r>
            <a:r>
              <a:rPr lang="en-US" altLang="zh-CN" dirty="0">
                <a:solidFill>
                  <a:srgbClr val="FF0000"/>
                </a:solidFill>
              </a:rPr>
              <a:t>”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044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E54FE82-4E59-72BE-C02D-113DD5295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840" y="1479884"/>
            <a:ext cx="11704320" cy="389823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dirty="0"/>
              <a:t>我们以为大学是山顶，在题海里跋涉，推着巨石艰难上山，</a:t>
            </a:r>
            <a:r>
              <a:rPr lang="zh-CN" altLang="en-US" dirty="0">
                <a:solidFill>
                  <a:schemeClr val="accent1"/>
                </a:solidFill>
              </a:rPr>
              <a:t>终于登顶，想要好好歇口气，可是石头咕噜一下就滚到了山脚下</a:t>
            </a:r>
            <a:r>
              <a:rPr lang="zh-CN" altLang="en-US" dirty="0"/>
              <a:t>。山顶的名字换成了“一份好工作”。我们又以为一份好工作是山顶，苦心准备，推着石头艰难上山，</a:t>
            </a:r>
            <a:r>
              <a:rPr lang="zh-CN" altLang="en-US" dirty="0">
                <a:solidFill>
                  <a:srgbClr val="FF0000"/>
                </a:solidFill>
              </a:rPr>
              <a:t>终于登顶，想要好好歇口气，可是石头又滚下山去了。</a:t>
            </a:r>
            <a:r>
              <a:rPr lang="zh-CN" altLang="en-US" dirty="0"/>
              <a:t>再抬头看，山顶的名字换成了“升职加薪”</a:t>
            </a:r>
            <a:endParaRPr lang="en-US" altLang="zh-CN" dirty="0"/>
          </a:p>
          <a:p>
            <a:pPr marL="0" indent="0">
              <a:lnSpc>
                <a:spcPct val="150000"/>
              </a:lnSpc>
              <a:buNone/>
            </a:pPr>
            <a:endParaRPr lang="en-US" altLang="zh-CN" dirty="0"/>
          </a:p>
          <a:p>
            <a:pPr marL="0" indent="0">
              <a:lnSpc>
                <a:spcPct val="150000"/>
              </a:lnSpc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6375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C453C4C-639B-E83D-67A4-9292CC77EB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61548" y="2926489"/>
            <a:ext cx="5068904" cy="10050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800" b="1" u="sng" dirty="0"/>
              <a:t>多么</a:t>
            </a:r>
            <a:r>
              <a:rPr lang="zh-CN" altLang="en-US" sz="4800" b="1" u="sng" dirty="0">
                <a:solidFill>
                  <a:srgbClr val="FF0000"/>
                </a:solidFill>
              </a:rPr>
              <a:t>荒诞</a:t>
            </a:r>
            <a:r>
              <a:rPr lang="zh-CN" altLang="en-US" sz="4800" b="1" u="sng" dirty="0"/>
              <a:t>的生活！？</a:t>
            </a:r>
          </a:p>
        </p:txBody>
      </p:sp>
    </p:spTree>
    <p:extLst>
      <p:ext uri="{BB962C8B-B14F-4D97-AF65-F5344CB8AC3E}">
        <p14:creationId xmlns:p14="http://schemas.microsoft.com/office/powerpoint/2010/main" val="1198919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CC23A40-F594-0875-EC00-6EDF24EC1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6435" y="3061652"/>
            <a:ext cx="6679130" cy="7346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4800" b="1" u="sng" dirty="0"/>
              <a:t>我们每个人</a:t>
            </a:r>
            <a:r>
              <a:rPr lang="zh-CN" altLang="en-US" sz="4800" b="1" u="sng" dirty="0">
                <a:solidFill>
                  <a:srgbClr val="FF0000"/>
                </a:solidFill>
              </a:rPr>
              <a:t>都是西西弗！</a:t>
            </a:r>
          </a:p>
        </p:txBody>
      </p:sp>
    </p:spTree>
    <p:extLst>
      <p:ext uri="{BB962C8B-B14F-4D97-AF65-F5344CB8AC3E}">
        <p14:creationId xmlns:p14="http://schemas.microsoft.com/office/powerpoint/2010/main" val="4206463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279785B-7A9C-823E-DFBC-0400B3380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0418" y="3042402"/>
            <a:ext cx="7911164" cy="7731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800" dirty="0"/>
              <a:t>洞察了生命的</a:t>
            </a:r>
            <a:r>
              <a:rPr lang="zh-CN" altLang="en-US" sz="4800" dirty="0">
                <a:solidFill>
                  <a:schemeClr val="accent1"/>
                </a:solidFill>
              </a:rPr>
              <a:t>荒诞</a:t>
            </a:r>
            <a:r>
              <a:rPr lang="zh-CN" altLang="en-US" sz="4800" dirty="0"/>
              <a:t>，</a:t>
            </a:r>
            <a:r>
              <a:rPr lang="zh-CN" altLang="en-US" sz="4800" dirty="0">
                <a:solidFill>
                  <a:srgbClr val="FF0000"/>
                </a:solidFill>
              </a:rPr>
              <a:t>然后呢？</a:t>
            </a:r>
          </a:p>
        </p:txBody>
      </p:sp>
    </p:spTree>
    <p:extLst>
      <p:ext uri="{BB962C8B-B14F-4D97-AF65-F5344CB8AC3E}">
        <p14:creationId xmlns:p14="http://schemas.microsoft.com/office/powerpoint/2010/main" val="2345769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008EEF0-C7F9-8F82-E261-D1D53B43E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dirty="0"/>
              <a:t>“我不知道这个世界是否有一种超越它的意义，但是我知道我不了解，目前我也不可能了解这种意义。</a:t>
            </a:r>
            <a:r>
              <a:rPr lang="zh-CN" altLang="en-US" sz="3600" dirty="0">
                <a:solidFill>
                  <a:schemeClr val="accent1"/>
                </a:solidFill>
              </a:rPr>
              <a:t>在我生活状况之外的意义，对我又有什么意义呢？”</a:t>
            </a:r>
          </a:p>
          <a:p>
            <a:endParaRPr lang="zh-CN" altLang="en-US" dirty="0"/>
          </a:p>
          <a:p>
            <a:pPr marL="0" indent="0">
              <a:buNone/>
            </a:pPr>
            <a:r>
              <a:rPr lang="zh-CN" altLang="en-US" sz="4000" dirty="0">
                <a:solidFill>
                  <a:srgbClr val="FF0000"/>
                </a:solidFill>
              </a:rPr>
              <a:t>反抗</a:t>
            </a:r>
            <a:r>
              <a:rPr lang="en-US" altLang="zh-CN" sz="4000" dirty="0"/>
              <a:t>——</a:t>
            </a:r>
          </a:p>
          <a:p>
            <a:pPr marL="0" indent="0">
              <a:buNone/>
            </a:pPr>
            <a:r>
              <a:rPr lang="zh-CN" altLang="en-US" sz="4000" dirty="0">
                <a:solidFill>
                  <a:srgbClr val="FF0000"/>
                </a:solidFill>
              </a:rPr>
              <a:t>抓住当下！！！</a:t>
            </a:r>
          </a:p>
        </p:txBody>
      </p:sp>
    </p:spTree>
    <p:extLst>
      <p:ext uri="{BB962C8B-B14F-4D97-AF65-F5344CB8AC3E}">
        <p14:creationId xmlns:p14="http://schemas.microsoft.com/office/powerpoint/2010/main" val="861233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407A54-B45F-2FAF-AC68-8BDD5F1070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565" y="3037589"/>
            <a:ext cx="10846869" cy="7828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800" b="1" u="sng" dirty="0"/>
              <a:t>“人生正因为没有意义，就更值得一过。”</a:t>
            </a:r>
          </a:p>
        </p:txBody>
      </p:sp>
    </p:spTree>
    <p:extLst>
      <p:ext uri="{BB962C8B-B14F-4D97-AF65-F5344CB8AC3E}">
        <p14:creationId xmlns:p14="http://schemas.microsoft.com/office/powerpoint/2010/main" val="1138844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6ACAB6C-C40E-2532-B139-FEEF1F9D47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752" y="733926"/>
            <a:ext cx="10856495" cy="539014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zh-CN" altLang="en-US" sz="3500" b="1" u="sng" dirty="0"/>
              <a:t>反抗，首先是清醒地意识到生命荒诞的本质。</a:t>
            </a:r>
            <a:endParaRPr lang="en-US" altLang="zh-CN" sz="3500" b="1" u="sng" dirty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3500" dirty="0">
                <a:solidFill>
                  <a:schemeClr val="accent1"/>
                </a:solidFill>
              </a:rPr>
              <a:t>时时刻刻地质疑世界，时时刻刻地面对自身，看穿生命荒诞的本质。从无意识重复的日常里醒过来，不做某种价值观的傀儡。</a:t>
            </a:r>
            <a:endParaRPr lang="en-US" altLang="zh-CN" sz="3500" dirty="0">
              <a:solidFill>
                <a:schemeClr val="accent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zh-CN" sz="3500" dirty="0"/>
          </a:p>
          <a:p>
            <a:pPr>
              <a:lnSpc>
                <a:spcPct val="150000"/>
              </a:lnSpc>
            </a:pPr>
            <a:r>
              <a:rPr lang="zh-CN" altLang="en-US" sz="3500" b="1" u="sng" dirty="0"/>
              <a:t>反抗，其次是不再为了虚妄的未来或者某个想象出来的目的而活，而是为此时此刻，为每个当下而活。</a:t>
            </a:r>
            <a:endParaRPr lang="en-US" altLang="zh-CN" sz="3500" b="1" u="sng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21960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6B99CB7-BBC6-A0A4-BF63-4A43D9BD5D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4000" dirty="0"/>
              <a:t>我们不再执着于某个山顶，不再执着某种更好的生活，我们要做的是</a:t>
            </a:r>
            <a:r>
              <a:rPr lang="zh-CN" altLang="en-US" sz="4000" dirty="0">
                <a:solidFill>
                  <a:schemeClr val="accent1"/>
                </a:solidFill>
              </a:rPr>
              <a:t>在有限的生命里获得尽可能多的生命体验</a:t>
            </a:r>
            <a:r>
              <a:rPr lang="zh-CN" altLang="en-US" sz="4000" dirty="0"/>
              <a:t>，我们以一种</a:t>
            </a:r>
            <a:r>
              <a:rPr lang="zh-CN" altLang="en-US" sz="4000" dirty="0">
                <a:solidFill>
                  <a:srgbClr val="FF0000"/>
                </a:solidFill>
              </a:rPr>
              <a:t>澎湃的激情</a:t>
            </a:r>
            <a:r>
              <a:rPr lang="zh-CN" altLang="en-US" sz="4000" dirty="0"/>
              <a:t>投身于</a:t>
            </a:r>
            <a:r>
              <a:rPr lang="zh-CN" altLang="en-US" sz="4000" dirty="0">
                <a:solidFill>
                  <a:srgbClr val="FF0000"/>
                </a:solidFill>
              </a:rPr>
              <a:t>生命本身</a:t>
            </a:r>
            <a:r>
              <a:rPr lang="zh-CN" altLang="en-US" sz="4000" dirty="0"/>
              <a:t>，而不是追求某种结果。</a:t>
            </a:r>
          </a:p>
        </p:txBody>
      </p:sp>
    </p:spTree>
    <p:extLst>
      <p:ext uri="{BB962C8B-B14F-4D97-AF65-F5344CB8AC3E}">
        <p14:creationId xmlns:p14="http://schemas.microsoft.com/office/powerpoint/2010/main" val="1430031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629D51-C566-7FD8-7F5A-1A7898D92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997" y="1641926"/>
            <a:ext cx="11280006" cy="357414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600" dirty="0"/>
              <a:t>所以，诸神啊，你尽管嘲弄推石上山的西西弗吧，你说他一无所成，可是“</a:t>
            </a:r>
            <a:r>
              <a:rPr lang="zh-CN" altLang="en-US" sz="3600" dirty="0">
                <a:solidFill>
                  <a:schemeClr val="accent1"/>
                </a:solidFill>
              </a:rPr>
              <a:t>这块石头的每一颗粒，这座夜色弥漫的高山上每道矿石的闪光，都单独为他形成一个世界。</a:t>
            </a:r>
            <a:r>
              <a:rPr lang="zh-CN" altLang="en-US" sz="3600" dirty="0">
                <a:solidFill>
                  <a:srgbClr val="FF0000"/>
                </a:solidFill>
              </a:rPr>
              <a:t>推石上山这场搏斗本身，就足以充实一颗人心。”</a:t>
            </a:r>
          </a:p>
        </p:txBody>
      </p:sp>
    </p:spTree>
    <p:extLst>
      <p:ext uri="{BB962C8B-B14F-4D97-AF65-F5344CB8AC3E}">
        <p14:creationId xmlns:p14="http://schemas.microsoft.com/office/powerpoint/2010/main" val="708324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2B017EC-D151-A7C3-4E76-54BF8E1C3F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8801" y="2291631"/>
            <a:ext cx="7314398" cy="22747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dirty="0"/>
              <a:t>      珍惜</a:t>
            </a:r>
            <a:r>
              <a:rPr lang="zh-CN" altLang="en-US" sz="4400" dirty="0">
                <a:solidFill>
                  <a:schemeClr val="accent1">
                    <a:lumMod val="75000"/>
                  </a:schemeClr>
                </a:solidFill>
              </a:rPr>
              <a:t>现在</a:t>
            </a:r>
            <a:r>
              <a:rPr lang="zh-CN" altLang="en-US" sz="4400" dirty="0"/>
              <a:t>，抓住</a:t>
            </a:r>
            <a:r>
              <a:rPr lang="zh-CN" altLang="en-US" sz="4400" dirty="0">
                <a:solidFill>
                  <a:schemeClr val="accent1">
                    <a:lumMod val="75000"/>
                  </a:schemeClr>
                </a:solidFill>
              </a:rPr>
              <a:t>当下</a:t>
            </a:r>
            <a:r>
              <a:rPr lang="zh-CN" altLang="en-US" sz="4400" dirty="0"/>
              <a:t>，</a:t>
            </a:r>
            <a:endParaRPr lang="en-US" altLang="zh-CN" sz="4400" dirty="0"/>
          </a:p>
          <a:p>
            <a:pPr marL="0" indent="0">
              <a:buNone/>
            </a:pPr>
            <a:r>
              <a:rPr lang="zh-CN" altLang="en-US" sz="4400" dirty="0"/>
              <a:t>  这让我们</a:t>
            </a:r>
            <a:r>
              <a:rPr lang="zh-CN" altLang="en-US" sz="4400" dirty="0">
                <a:solidFill>
                  <a:schemeClr val="accent1">
                    <a:lumMod val="75000"/>
                  </a:schemeClr>
                </a:solidFill>
              </a:rPr>
              <a:t>拼尽全力</a:t>
            </a:r>
            <a:r>
              <a:rPr lang="zh-CN" altLang="en-US" sz="4400" dirty="0"/>
              <a:t>地生活，</a:t>
            </a:r>
            <a:endParaRPr lang="en-US" altLang="zh-CN" sz="4400" dirty="0"/>
          </a:p>
          <a:p>
            <a:pPr marL="0" indent="0">
              <a:buNone/>
            </a:pPr>
            <a:r>
              <a:rPr lang="zh-CN" altLang="en-US" sz="4400" dirty="0"/>
              <a:t>也是</a:t>
            </a:r>
            <a:r>
              <a:rPr lang="zh-CN" altLang="en-US" sz="4400" dirty="0">
                <a:solidFill>
                  <a:srgbClr val="FF0000"/>
                </a:solidFill>
              </a:rPr>
              <a:t>无悔度过人生</a:t>
            </a:r>
            <a:r>
              <a:rPr lang="zh-CN" altLang="en-US" sz="4400" dirty="0"/>
              <a:t>的第一步。</a:t>
            </a:r>
          </a:p>
        </p:txBody>
      </p:sp>
    </p:spTree>
    <p:extLst>
      <p:ext uri="{BB962C8B-B14F-4D97-AF65-F5344CB8AC3E}">
        <p14:creationId xmlns:p14="http://schemas.microsoft.com/office/powerpoint/2010/main" val="20551881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9F1AA7F-4B1F-2090-9D1E-9E26B449B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CF6BC50-A1F5-D0D8-7F13-A8B0CDCBD2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090" y="2979838"/>
            <a:ext cx="11839074" cy="898324"/>
          </a:xfrm>
          <a:solidFill>
            <a:schemeClr val="bg1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u="sng" dirty="0"/>
              <a:t>“对未来的慷慨，就是把所有的一切交给现在。”</a:t>
            </a:r>
          </a:p>
        </p:txBody>
      </p:sp>
    </p:spTree>
    <p:extLst>
      <p:ext uri="{BB962C8B-B14F-4D97-AF65-F5344CB8AC3E}">
        <p14:creationId xmlns:p14="http://schemas.microsoft.com/office/powerpoint/2010/main" val="3210854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818</Words>
  <Application>Microsoft Office PowerPoint</Application>
  <PresentationFormat>宽屏</PresentationFormat>
  <Paragraphs>35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3" baseType="lpstr">
      <vt:lpstr>等线</vt:lpstr>
      <vt:lpstr>等线 Light</vt:lpstr>
      <vt:lpstr>Arial</vt:lpstr>
      <vt:lpstr>Calibri</vt:lpstr>
      <vt:lpstr>Office 主题​​</vt:lpstr>
      <vt:lpstr>人应该怎样无悔地度过自己的一生 ——从《西西弗神话》说起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人应该怎样无悔地度过自己的一生 ——从《西西弗神话》说起</dc:title>
  <dc:creator>晓东</dc:creator>
  <cp:lastModifiedBy>晓东</cp:lastModifiedBy>
  <cp:revision>4</cp:revision>
  <dcterms:created xsi:type="dcterms:W3CDTF">2022-08-06T05:45:14Z</dcterms:created>
  <dcterms:modified xsi:type="dcterms:W3CDTF">2022-08-16T07:31:55Z</dcterms:modified>
</cp:coreProperties>
</file>