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sldIdLst>
    <p:sldId id="256" r:id="rId2"/>
    <p:sldId id="258" r:id="rId3"/>
    <p:sldId id="257" r:id="rId4"/>
    <p:sldId id="262" r:id="rId5"/>
    <p:sldId id="259" r:id="rId6"/>
    <p:sldId id="260" r:id="rId7"/>
    <p:sldId id="263" r:id="rId8"/>
  </p:sldIdLst>
  <p:sldSz cx="12192000" cy="6858000"/>
  <p:notesSz cx="6815138" cy="994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9" y="389840"/>
            <a:ext cx="8281987" cy="2954655"/>
          </a:xfrm>
        </p:spPr>
        <p:txBody>
          <a:bodyPr anchor="t" anchorCtr="0">
            <a:norm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49" y="3536951"/>
            <a:ext cx="8281989" cy="2555874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7947-E287-4738-8C82-07CE4F01EF03}" type="datetime2">
              <a:rPr lang="en-US" smtClean="0"/>
              <a:t>Sunday, July 17, 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5" y="48188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</a:extLst>
          </p:cNvPr>
          <p:cNvSpPr/>
          <p:nvPr/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</a:extLst>
          </p:cNvPr>
          <p:cNvGrpSpPr/>
          <p:nvPr/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73484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113199"/>
            <a:ext cx="11090274" cy="3979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C025-CD7A-4966-867E-81CF82B15267}" type="datetime2">
              <a:rPr lang="en-US" smtClean="0"/>
              <a:t>Sunday, July 17,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453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4644CBB8-40B8-42F8-9172-07A476341DDA}"/>
              </a:ext>
            </a:extLst>
          </p:cNvPr>
          <p:cNvGrpSpPr/>
          <p:nvPr/>
        </p:nvGrpSpPr>
        <p:grpSpPr>
          <a:xfrm>
            <a:off x="356481" y="879007"/>
            <a:ext cx="734257" cy="760506"/>
            <a:chOff x="5243759" y="1363788"/>
            <a:chExt cx="734257" cy="760506"/>
          </a:xfrm>
        </p:grpSpPr>
        <p:sp>
          <p:nvSpPr>
            <p:cNvPr id="49" name="Freeform 5">
              <a:extLst>
                <a:ext uri="{FF2B5EF4-FFF2-40B4-BE49-F238E27FC236}">
                  <a16:creationId xmlns:a16="http://schemas.microsoft.com/office/drawing/2014/main" id="{35CE073E-302A-4AA7-98C7-8667DDDCFA18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" name="Freeform 6">
              <a:extLst>
                <a:ext uri="{FF2B5EF4-FFF2-40B4-BE49-F238E27FC236}">
                  <a16:creationId xmlns:a16="http://schemas.microsoft.com/office/drawing/2014/main" id="{4FD1AE2F-DD70-4E93-B905-E052A23F0B1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Freeform 8">
              <a:extLst>
                <a:ext uri="{FF2B5EF4-FFF2-40B4-BE49-F238E27FC236}">
                  <a16:creationId xmlns:a16="http://schemas.microsoft.com/office/drawing/2014/main" id="{E8D529E5-8838-47F0-98A4-2D46F11E499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5DA2564-D3DB-48AD-83F0-6CC6B5743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563" y="474345"/>
            <a:ext cx="11077574" cy="2954655"/>
          </a:xfrm>
        </p:spPr>
        <p:txBody>
          <a:bodyPr vert="horz" wrap="square" lIns="0" tIns="0" rIns="0" bIns="0" rtlCol="0" anchor="b" anchorCtr="0">
            <a:normAutofit/>
          </a:bodyPr>
          <a:lstStyle>
            <a:lvl1pPr>
              <a:defRPr lang="en-US" sz="64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9929-0719-4517-94D6-FDF7F99E70F6}" type="datetime2">
              <a:rPr lang="en-US" smtClean="0"/>
              <a:t>Sunday, July 17,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EEA752-36DA-440B-8747-0EB291408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6271" y="3629772"/>
            <a:ext cx="11074866" cy="2678953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BCC02B0-8581-4752-B7BC-3CE1EF17B9F7}"/>
              </a:ext>
            </a:extLst>
          </p:cNvPr>
          <p:cNvSpPr>
            <a:spLocks noChangeAspect="1"/>
          </p:cNvSpPr>
          <p:nvPr/>
        </p:nvSpPr>
        <p:spPr>
          <a:xfrm rot="18900000">
            <a:off x="11209132" y="4448189"/>
            <a:ext cx="999200" cy="1262947"/>
          </a:xfrm>
          <a:custGeom>
            <a:avLst/>
            <a:gdLst>
              <a:gd name="connsiteX0" fmla="*/ 540000 w 999200"/>
              <a:gd name="connsiteY0" fmla="*/ 0 h 1262947"/>
              <a:gd name="connsiteX1" fmla="*/ 999200 w 999200"/>
              <a:gd name="connsiteY1" fmla="*/ 815317 h 1262947"/>
              <a:gd name="connsiteX2" fmla="*/ 552185 w 999200"/>
              <a:gd name="connsiteY2" fmla="*/ 1262333 h 1262947"/>
              <a:gd name="connsiteX3" fmla="*/ 540000 w 999200"/>
              <a:gd name="connsiteY3" fmla="*/ 1262947 h 1262947"/>
              <a:gd name="connsiteX4" fmla="*/ 0 w 999200"/>
              <a:gd name="connsiteY4" fmla="*/ 992947 h 1262947"/>
              <a:gd name="connsiteX5" fmla="*/ 10971 w 999200"/>
              <a:gd name="connsiteY5" fmla="*/ 938533 h 1262947"/>
              <a:gd name="connsiteX6" fmla="*/ 15626 w 999200"/>
              <a:gd name="connsiteY6" fmla="*/ 931034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9200" h="1262947">
                <a:moveTo>
                  <a:pt x="540000" y="0"/>
                </a:moveTo>
                <a:lnTo>
                  <a:pt x="999200" y="815317"/>
                </a:lnTo>
                <a:lnTo>
                  <a:pt x="552185" y="1262333"/>
                </a:lnTo>
                <a:lnTo>
                  <a:pt x="540000" y="1262947"/>
                </a:ln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10200000" scaled="0"/>
          </a:gradFill>
          <a:ln>
            <a:noFill/>
          </a:ln>
          <a:effectLst>
            <a:innerShdw blurRad="254000" dist="101600" dir="42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EA0FF4DB-8180-4D26-AEAE-7ECDB670F71D}"/>
              </a:ext>
            </a:extLst>
          </p:cNvPr>
          <p:cNvSpPr/>
          <p:nvPr/>
        </p:nvSpPr>
        <p:spPr>
          <a:xfrm rot="2700000">
            <a:off x="11686937" y="4853516"/>
            <a:ext cx="540000" cy="978284"/>
          </a:xfrm>
          <a:custGeom>
            <a:avLst/>
            <a:gdLst>
              <a:gd name="connsiteX0" fmla="*/ 113288 w 540000"/>
              <a:gd name="connsiteY0" fmla="*/ 0 h 978284"/>
              <a:gd name="connsiteX1" fmla="*/ 539386 w 540000"/>
              <a:gd name="connsiteY1" fmla="*/ 426099 h 978284"/>
              <a:gd name="connsiteX2" fmla="*/ 540000 w 540000"/>
              <a:gd name="connsiteY2" fmla="*/ 438284 h 978284"/>
              <a:gd name="connsiteX3" fmla="*/ 270000 w 540000"/>
              <a:gd name="connsiteY3" fmla="*/ 978284 h 978284"/>
              <a:gd name="connsiteX4" fmla="*/ 0 w 540000"/>
              <a:gd name="connsiteY4" fmla="*/ 438284 h 978284"/>
              <a:gd name="connsiteX5" fmla="*/ 79081 w 540000"/>
              <a:gd name="connsiteY5" fmla="*/ 56446 h 978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000" h="978284">
                <a:moveTo>
                  <a:pt x="113288" y="0"/>
                </a:moveTo>
                <a:lnTo>
                  <a:pt x="539386" y="426099"/>
                </a:lnTo>
                <a:lnTo>
                  <a:pt x="540000" y="438284"/>
                </a:lnTo>
                <a:cubicBezTo>
                  <a:pt x="540000" y="736518"/>
                  <a:pt x="419117" y="978284"/>
                  <a:pt x="270000" y="978284"/>
                </a:cubicBezTo>
                <a:cubicBezTo>
                  <a:pt x="120883" y="978284"/>
                  <a:pt x="0" y="736518"/>
                  <a:pt x="0" y="438284"/>
                </a:cubicBezTo>
                <a:cubicBezTo>
                  <a:pt x="0" y="289167"/>
                  <a:pt x="30220" y="154167"/>
                  <a:pt x="79081" y="56446"/>
                </a:cubicBezTo>
                <a:close/>
              </a:path>
            </a:pathLst>
          </a:cu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555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4" cy="13320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95673-5512-4AAA-9AEB-E00C61EC65D5}" type="datetime2">
              <a:rPr lang="en-US" smtClean="0"/>
              <a:t>Sunday, July 17,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150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89C080-4102-49AE-BDA9-59A4A67E2486}"/>
              </a:ext>
            </a:extLst>
          </p:cNvPr>
          <p:cNvSpPr/>
          <p:nvPr/>
        </p:nvSpPr>
        <p:spPr>
          <a:xfrm>
            <a:off x="11451612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881275"/>
            <a:ext cx="5437186" cy="535354"/>
          </a:xfrm>
        </p:spPr>
        <p:txBody>
          <a:bodyPr anchor="b">
            <a:norm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577270"/>
            <a:ext cx="5429114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881275"/>
            <a:ext cx="5436392" cy="535354"/>
          </a:xfrm>
        </p:spPr>
        <p:txBody>
          <a:bodyPr vert="horz" wrap="square" lIns="0" tIns="0" rIns="0" bIns="0" rtlCol="0" anchor="b">
            <a:normAutofit/>
          </a:bodyPr>
          <a:lstStyle>
            <a:lvl1pPr>
              <a:defRPr lang="en-US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577270"/>
            <a:ext cx="5436391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138FA-2E87-4873-8BBA-13E447C9A99A}" type="datetime2">
              <a:rPr lang="en-US" smtClean="0"/>
              <a:t>Sunday, July 17, 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346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2053C-0E9C-4159-B7C9-6AB743439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9149" y="550799"/>
            <a:ext cx="8283313" cy="5542025"/>
          </a:xfrm>
        </p:spPr>
        <p:txBody>
          <a:bodyPr vert="horz" wrap="square" lIns="0" tIns="0" rIns="0" bIns="0" rtlCol="0" anchor="ctr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F51F65-E111-4656-83BE-CFCDE2DD6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BB40A-97BD-4BFB-B639-0BFF95FDE8B7}" type="datetime2">
              <a:rPr lang="en-US" smtClean="0"/>
              <a:t>Sunday, July 17, 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FF82CB-2D17-4918-821E-485475CF2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66589D-A056-4817-AE15-39D87FE13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E489F067-39E1-4757-BC11-6169A343F2E1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10727" y="3958416"/>
            <a:ext cx="3536330" cy="1853969"/>
          </a:xfrm>
          <a:custGeom>
            <a:avLst/>
            <a:gdLst>
              <a:gd name="connsiteX0" fmla="*/ 3536330 w 3536330"/>
              <a:gd name="connsiteY0" fmla="*/ 1853969 h 1853969"/>
              <a:gd name="connsiteX1" fmla="*/ 1682362 w 3536330"/>
              <a:gd name="connsiteY1" fmla="*/ 0 h 1853969"/>
              <a:gd name="connsiteX2" fmla="*/ 52157 w 3536330"/>
              <a:gd name="connsiteY2" fmla="*/ 970257 h 1853969"/>
              <a:gd name="connsiteX3" fmla="*/ 0 w 3536330"/>
              <a:gd name="connsiteY3" fmla="*/ 1078528 h 1853969"/>
              <a:gd name="connsiteX4" fmla="*/ 757215 w 3536330"/>
              <a:gd name="connsiteY4" fmla="*/ 1835743 h 1853969"/>
              <a:gd name="connsiteX5" fmla="*/ 774211 w 3536330"/>
              <a:gd name="connsiteY5" fmla="*/ 1667149 h 1853969"/>
              <a:gd name="connsiteX6" fmla="*/ 1682362 w 3536330"/>
              <a:gd name="connsiteY6" fmla="*/ 926985 h 1853969"/>
              <a:gd name="connsiteX7" fmla="*/ 2609345 w 3536330"/>
              <a:gd name="connsiteY7" fmla="*/ 1853969 h 1853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36330" h="1853969">
                <a:moveTo>
                  <a:pt x="3536330" y="1853969"/>
                </a:moveTo>
                <a:cubicBezTo>
                  <a:pt x="3536330" y="830051"/>
                  <a:pt x="2706280" y="0"/>
                  <a:pt x="1682362" y="0"/>
                </a:cubicBezTo>
                <a:cubicBezTo>
                  <a:pt x="978418" y="0"/>
                  <a:pt x="366107" y="392328"/>
                  <a:pt x="52157" y="970257"/>
                </a:cubicBezTo>
                <a:lnTo>
                  <a:pt x="0" y="1078528"/>
                </a:lnTo>
                <a:lnTo>
                  <a:pt x="757215" y="1835743"/>
                </a:lnTo>
                <a:lnTo>
                  <a:pt x="774211" y="1667149"/>
                </a:lnTo>
                <a:cubicBezTo>
                  <a:pt x="860649" y="1244739"/>
                  <a:pt x="1234397" y="926985"/>
                  <a:pt x="1682362" y="926985"/>
                </a:cubicBezTo>
                <a:cubicBezTo>
                  <a:pt x="2194320" y="926985"/>
                  <a:pt x="2609345" y="1342010"/>
                  <a:pt x="2609345" y="1853969"/>
                </a:cubicBezTo>
                <a:close/>
              </a:path>
            </a:pathLst>
          </a:custGeom>
          <a:gradFill flip="none" rotWithShape="1">
            <a:gsLst>
              <a:gs pos="97000">
                <a:schemeClr val="bg2"/>
              </a:gs>
              <a:gs pos="31000">
                <a:schemeClr val="bg2">
                  <a:lumMod val="90000"/>
                  <a:lumOff val="10000"/>
                </a:schemeClr>
              </a:gs>
            </a:gsLst>
            <a:lin ang="15000000" scaled="0"/>
            <a:tileRect/>
          </a:gradFill>
          <a:ln>
            <a:noFill/>
          </a:ln>
          <a:effectLst>
            <a:innerShdw blurRad="355600" dist="101600" dir="16200000">
              <a:schemeClr val="accent1">
                <a:lumMod val="60000"/>
                <a:lumOff val="40000"/>
                <a:alpha val="8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D231011-607F-42F1-B2D9-2BA8E91CC6AF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81151" y="3649708"/>
            <a:ext cx="3478701" cy="2164843"/>
          </a:xfrm>
          <a:custGeom>
            <a:avLst/>
            <a:gdLst>
              <a:gd name="connsiteX0" fmla="*/ 3478701 w 3478701"/>
              <a:gd name="connsiteY0" fmla="*/ 2164843 h 2164843"/>
              <a:gd name="connsiteX1" fmla="*/ 1624733 w 3478701"/>
              <a:gd name="connsiteY1" fmla="*/ 0 h 2164843"/>
              <a:gd name="connsiteX2" fmla="*/ 87393 w 3478701"/>
              <a:gd name="connsiteY2" fmla="*/ 954459 h 2164843"/>
              <a:gd name="connsiteX3" fmla="*/ 0 w 3478701"/>
              <a:gd name="connsiteY3" fmla="*/ 1122434 h 2164843"/>
              <a:gd name="connsiteX4" fmla="*/ 736015 w 3478701"/>
              <a:gd name="connsiteY4" fmla="*/ 1858449 h 2164843"/>
              <a:gd name="connsiteX5" fmla="*/ 739424 w 3478701"/>
              <a:gd name="connsiteY5" fmla="*/ 1842964 h 2164843"/>
              <a:gd name="connsiteX6" fmla="*/ 1624733 w 3478701"/>
              <a:gd name="connsiteY6" fmla="*/ 1082422 h 2164843"/>
              <a:gd name="connsiteX7" fmla="*/ 2551716 w 3478701"/>
              <a:gd name="connsiteY7" fmla="*/ 2164843 h 216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78701" h="2164843">
                <a:moveTo>
                  <a:pt x="3478701" y="2164843"/>
                </a:moveTo>
                <a:cubicBezTo>
                  <a:pt x="3478701" y="969234"/>
                  <a:pt x="2648651" y="0"/>
                  <a:pt x="1624733" y="0"/>
                </a:cubicBezTo>
                <a:cubicBezTo>
                  <a:pt x="984784" y="0"/>
                  <a:pt x="420564" y="378607"/>
                  <a:pt x="87393" y="954459"/>
                </a:cubicBezTo>
                <a:lnTo>
                  <a:pt x="0" y="1122434"/>
                </a:lnTo>
                <a:lnTo>
                  <a:pt x="736015" y="1858449"/>
                </a:lnTo>
                <a:lnTo>
                  <a:pt x="739424" y="1842964"/>
                </a:lnTo>
                <a:cubicBezTo>
                  <a:pt x="856791" y="1402344"/>
                  <a:pt x="1208766" y="1082422"/>
                  <a:pt x="1624733" y="1082422"/>
                </a:cubicBezTo>
                <a:cubicBezTo>
                  <a:pt x="2136692" y="1082422"/>
                  <a:pt x="2551716" y="1567038"/>
                  <a:pt x="2551716" y="2164843"/>
                </a:cubicBezTo>
                <a:close/>
              </a:path>
            </a:pathLst>
          </a:custGeom>
          <a:solidFill>
            <a:schemeClr val="bg2">
              <a:lumMod val="50000"/>
              <a:lumOff val="50000"/>
              <a:alpha val="40000"/>
            </a:schemeClr>
          </a:solidFill>
          <a:ln>
            <a:noFill/>
          </a:ln>
          <a:effectLst>
            <a:softEdge rad="381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C472EFA-56B5-4A41-8D4B-E9F37727F34D}"/>
              </a:ext>
            </a:extLst>
          </p:cNvPr>
          <p:cNvSpPr/>
          <p:nvPr/>
        </p:nvSpPr>
        <p:spPr>
          <a:xfrm rot="13500000" flipV="1">
            <a:off x="1512277" y="2840042"/>
            <a:ext cx="214196" cy="933178"/>
          </a:xfrm>
          <a:prstGeom prst="ellipse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3781B6C-21AD-489D-A3CB-522BB2AC543F}"/>
              </a:ext>
            </a:extLst>
          </p:cNvPr>
          <p:cNvSpPr>
            <a:spLocks noChangeAspect="1"/>
          </p:cNvSpPr>
          <p:nvPr/>
        </p:nvSpPr>
        <p:spPr>
          <a:xfrm>
            <a:off x="1780661" y="385236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1AD5B80-530E-44CD-8D4A-2796FB214CBF}"/>
              </a:ext>
            </a:extLst>
          </p:cNvPr>
          <p:cNvGrpSpPr/>
          <p:nvPr/>
        </p:nvGrpSpPr>
        <p:grpSpPr>
          <a:xfrm>
            <a:off x="623181" y="1514007"/>
            <a:ext cx="734257" cy="760506"/>
            <a:chOff x="5243759" y="1363788"/>
            <a:chExt cx="734257" cy="760506"/>
          </a:xfrm>
        </p:grpSpPr>
        <p:sp>
          <p:nvSpPr>
            <p:cNvPr id="52" name="Freeform 5">
              <a:extLst>
                <a:ext uri="{FF2B5EF4-FFF2-40B4-BE49-F238E27FC236}">
                  <a16:creationId xmlns:a16="http://schemas.microsoft.com/office/drawing/2014/main" id="{2F746AA8-9050-4515-9B17-BC850368529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6">
              <a:extLst>
                <a:ext uri="{FF2B5EF4-FFF2-40B4-BE49-F238E27FC236}">
                  <a16:creationId xmlns:a16="http://schemas.microsoft.com/office/drawing/2014/main" id="{23EC1AC3-1698-46D5-80B7-F22F15E1A5E4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Freeform 8">
              <a:extLst>
                <a:ext uri="{FF2B5EF4-FFF2-40B4-BE49-F238E27FC236}">
                  <a16:creationId xmlns:a16="http://schemas.microsoft.com/office/drawing/2014/main" id="{73766156-553C-46EB-93FA-4F37CC0FF5CF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655310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9E0E3-ECF6-4CFE-8698-AEFEBCECC3C0}" type="datetime2">
              <a:rPr lang="en-US" smtClean="0"/>
              <a:t>Sunday, July 17, 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861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62FC-960E-4740-921F-B36862979F21}" type="datetime2">
              <a:rPr lang="en-US" smtClean="0"/>
              <a:t>Sunday, July 17,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98F1FBA-F8BB-42CF-8B3E-D19AAFEE96C1}"/>
              </a:ext>
            </a:extLst>
          </p:cNvPr>
          <p:cNvGrpSpPr/>
          <p:nvPr/>
        </p:nvGrpSpPr>
        <p:grpSpPr>
          <a:xfrm>
            <a:off x="334964" y="5115518"/>
            <a:ext cx="734257" cy="760506"/>
            <a:chOff x="5243759" y="1363788"/>
            <a:chExt cx="734257" cy="760506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60EE09DD-C3DB-4266-BCC3-A765CFFBF37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5F301FE0-96DC-4EFB-BBEE-AED762C337C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3BEAD276-8850-4C0C-9777-8537000D522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E5EE0A0-B07E-479B-9684-4BD09FA43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75409"/>
            <a:ext cx="4500562" cy="984885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1893A9-3462-4F51-83AE-5D2F124B98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67324" y="575409"/>
            <a:ext cx="6373813" cy="5733316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A9240C-79C0-4A88-A476-725DE1B9C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76195"/>
            <a:ext cx="4500562" cy="4532530"/>
          </a:xfrm>
        </p:spPr>
        <p:txBody>
          <a:bodyPr anchor="t" anchorCtr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9E2-CB44-4C05-9BB5-496C18A241E0}" type="datetime2">
              <a:rPr lang="en-US" smtClean="0"/>
              <a:t>Sunday, July 17,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858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79361-B9A1-48F2-9473-23DE30E2D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03906"/>
            <a:ext cx="11090275" cy="1333057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986779-C2F3-447D-85F7-F6B0E2C97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BD84-71F4-4271-8C46-0D47C0A9B12E}" type="datetime2">
              <a:rPr lang="en-US" smtClean="0"/>
              <a:t>Sunday, July 17,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468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56583A-514F-4632-820D-E7EE236A46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73CBBB-7DDC-4437-8C7D-22A1C35202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69EBF-DA20-4024-8006-B158D571E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0CE1-F450-4107-B2CB-17B18F8A3F4A}" type="datetime2">
              <a:rPr lang="en-US" smtClean="0"/>
              <a:t>Sunday, July 17,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AC8B9-14B5-4DF1-994D-AB47DB3BA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876582-5F9B-4F5E-AAD5-D608CB68E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495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11090275" cy="1333057"/>
          </a:xfrm>
          <a:prstGeom prst="rect">
            <a:avLst/>
          </a:prstGeom>
        </p:spPr>
        <p:txBody>
          <a:bodyPr lIns="109728" tIns="109728" rIns="109728" bIns="91440" anchor="t"/>
          <a:lstStyle/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2"/>
            <a:ext cx="11091600" cy="3978963"/>
          </a:xfrm>
          <a:prstGeom prst="rect">
            <a:avLst/>
          </a:prstGeom>
        </p:spPr>
        <p:txBody>
          <a:bodyPr lIns="109728" tIns="109728" rIns="109728" bIns="9144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507212"/>
            <a:ext cx="2628900" cy="153888"/>
          </a:xfrm>
          <a:prstGeom prst="rect">
            <a:avLst/>
          </a:prstGeom>
        </p:spPr>
        <p:txBody>
          <a:bodyPr lIns="109728" tIns="109728" rIns="109728" bIns="91440" anchor="ctr"/>
          <a:lstStyle>
            <a:lvl1pPr algn="l">
              <a:defRPr sz="1000" spc="8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246CB39B-5F4C-4A7E-9BE3-AAFD45576D16}" type="datetime2">
              <a:rPr lang="en-US" smtClean="0"/>
              <a:t>Sunday, July 17, 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0" cy="153888"/>
          </a:xfrm>
          <a:prstGeom prst="rect">
            <a:avLst/>
          </a:prstGeom>
        </p:spPr>
        <p:txBody>
          <a:bodyPr lIns="109728" tIns="109728" rIns="109728" bIns="91440" anchor="ctr"/>
          <a:lstStyle>
            <a:lvl1pPr algn="l">
              <a:defRPr sz="1000" spc="8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r>
              <a:rPr lang="en-US"/>
              <a:t>Sample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3" y="6507212"/>
            <a:ext cx="1692274" cy="153888"/>
          </a:xfrm>
          <a:prstGeom prst="rect">
            <a:avLst/>
          </a:prstGeom>
        </p:spPr>
        <p:txBody>
          <a:bodyPr lIns="109728" tIns="109728" rIns="109728" bIns="91440" anchor="ctr"/>
          <a:lstStyle>
            <a:lvl1pPr algn="r">
              <a:defRPr sz="1000" spc="8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291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sldNum="0" hdr="0" ftr="0" dt="0"/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lang="en-US" sz="4800" kern="1200" spc="15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2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400" kern="1200" spc="1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2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 spc="1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2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 spc="1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2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 spc="1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2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 spc="1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DB043B4-68C6-45B9-82AC-A5800EADB8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648DB07C-35D1-9CF3-4CBC-FD964ABBEB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4" y="1051551"/>
            <a:ext cx="3565524" cy="2384898"/>
          </a:xfrm>
        </p:spPr>
        <p:txBody>
          <a:bodyPr anchor="b">
            <a:normAutofit/>
          </a:bodyPr>
          <a:lstStyle/>
          <a:p>
            <a:r>
              <a:rPr lang="zh-CN" altLang="en-US" sz="4800" dirty="0"/>
              <a:t>死亡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073DFE0-40F3-A7EE-8DF8-0D6C1C41FB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569008"/>
            <a:ext cx="3565525" cy="1731656"/>
          </a:xfrm>
        </p:spPr>
        <p:txBody>
          <a:bodyPr>
            <a:normAutofit/>
          </a:bodyPr>
          <a:lstStyle/>
          <a:p>
            <a:endParaRPr lang="zh-CN" altLang="en-US" sz="2000">
              <a:solidFill>
                <a:schemeClr val="tx1">
                  <a:alpha val="60000"/>
                </a:schemeClr>
              </a:solidFill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592A8CB-0B0A-43A5-86F4-712B0C4696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41850" y="444676"/>
            <a:ext cx="667802" cy="631474"/>
            <a:chOff x="10478914" y="1506691"/>
            <a:chExt cx="667802" cy="631474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4C63B2AC-3D19-416D-A37F-2DDA8A3651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12">
              <a:extLst>
                <a:ext uri="{FF2B5EF4-FFF2-40B4-BE49-F238E27FC236}">
                  <a16:creationId xmlns:a16="http://schemas.microsoft.com/office/drawing/2014/main" id="{8A474391-1271-45F9-A39C-8641371ABC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形状&#10;&#10;描述已自动生成">
            <a:extLst>
              <a:ext uri="{FF2B5EF4-FFF2-40B4-BE49-F238E27FC236}">
                <a16:creationId xmlns:a16="http://schemas.microsoft.com/office/drawing/2014/main" id="{14B775B6-79EE-2446-EE2D-6A758B4707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90" r="12742" b="2"/>
          <a:stretch/>
        </p:blipFill>
        <p:spPr>
          <a:xfrm>
            <a:off x="4743450" y="10"/>
            <a:ext cx="7448551" cy="6857990"/>
          </a:xfrm>
          <a:custGeom>
            <a:avLst/>
            <a:gdLst/>
            <a:ahLst/>
            <a:cxnLst/>
            <a:rect l="l" t="t" r="r" b="b"/>
            <a:pathLst>
              <a:path w="7448551" h="6858000">
                <a:moveTo>
                  <a:pt x="0" y="0"/>
                </a:moveTo>
                <a:lnTo>
                  <a:pt x="7448551" y="0"/>
                </a:lnTo>
                <a:lnTo>
                  <a:pt x="7448551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1AC6C06-99FE-4BA1-BC82-8406A424CD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16">
            <a:extLst>
              <a:ext uri="{FF2B5EF4-FFF2-40B4-BE49-F238E27FC236}">
                <a16:creationId xmlns:a16="http://schemas.microsoft.com/office/drawing/2014/main" id="{7AEC842D-C905-4DEA-B1C3-CA51995C5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21219" y="5433223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536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1">
            <a:extLst>
              <a:ext uri="{FF2B5EF4-FFF2-40B4-BE49-F238E27FC236}">
                <a16:creationId xmlns:a16="http://schemas.microsoft.com/office/drawing/2014/main" id="{A5931BE0-4B93-4D6C-878E-ACC59D6B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D85B1F7-D5C6-B793-0F89-6F441CE061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678400"/>
            <a:ext cx="3565525" cy="3414425"/>
          </a:xfrm>
        </p:spPr>
        <p:txBody>
          <a:bodyPr anchor="t">
            <a:normAutofit/>
          </a:bodyPr>
          <a:lstStyle/>
          <a:p>
            <a:r>
              <a:rPr lang="zh-CN" altLang="en-US" sz="2800" dirty="0"/>
              <a:t>死亡并不是生命的终点，遗忘才是。</a:t>
            </a:r>
            <a:endParaRPr lang="en-US" altLang="zh-CN" sz="2800" dirty="0"/>
          </a:p>
          <a:p>
            <a:r>
              <a:rPr lang="en-US" altLang="zh-CN" sz="2800" dirty="0"/>
              <a:t>——《</a:t>
            </a:r>
            <a:r>
              <a:rPr lang="zh-CN" altLang="en-US" sz="2800" dirty="0"/>
              <a:t>寻梦环游记</a:t>
            </a:r>
            <a:r>
              <a:rPr lang="en-US" altLang="zh-CN" sz="2800" dirty="0"/>
              <a:t>》</a:t>
            </a:r>
            <a:endParaRPr lang="zh-CN" altLang="en-US" sz="2800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692E7A61-1B09-C203-01C0-DE9A4C6FED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10" r="17817"/>
          <a:stretch/>
        </p:blipFill>
        <p:spPr>
          <a:xfrm>
            <a:off x="4550899" y="10"/>
            <a:ext cx="7641102" cy="6857990"/>
          </a:xfrm>
          <a:custGeom>
            <a:avLst/>
            <a:gdLst/>
            <a:ahLst/>
            <a:cxnLst/>
            <a:rect l="l" t="t" r="r" b="b"/>
            <a:pathLst>
              <a:path w="7641102" h="6858000">
                <a:moveTo>
                  <a:pt x="0" y="0"/>
                </a:moveTo>
                <a:lnTo>
                  <a:pt x="7641102" y="0"/>
                </a:lnTo>
                <a:lnTo>
                  <a:pt x="764110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7" name="Rectangle 13">
            <a:extLst>
              <a:ext uri="{FF2B5EF4-FFF2-40B4-BE49-F238E27FC236}">
                <a16:creationId xmlns:a16="http://schemas.microsoft.com/office/drawing/2014/main" id="{6FF3A87B-2255-45E0-A551-C11FAF9329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50898" y="5773729"/>
            <a:ext cx="7641102" cy="1084271"/>
          </a:xfrm>
          <a:prstGeom prst="rect">
            <a:avLst/>
          </a:prstGeom>
          <a:gradFill flip="none" rotWithShape="1">
            <a:gsLst>
              <a:gs pos="100000">
                <a:schemeClr val="bg2">
                  <a:alpha val="60000"/>
                </a:schemeClr>
              </a:gs>
              <a:gs pos="40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562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B0B302AA-9C4A-2D0B-7F6B-3A95D93372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5239" y="0"/>
            <a:ext cx="6721522" cy="6858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DA227C6E-C8F0-EDB2-43D6-3B2B8AF4037F}"/>
              </a:ext>
            </a:extLst>
          </p:cNvPr>
          <p:cNvSpPr txBox="1"/>
          <p:nvPr/>
        </p:nvSpPr>
        <p:spPr>
          <a:xfrm>
            <a:off x="82193" y="1603036"/>
            <a:ext cx="273549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dirty="0"/>
              <a:t>韦伯太空望远镜拍摄的首张全彩色图像 </a:t>
            </a:r>
            <a:endParaRPr lang="en-US" altLang="zh-CN" sz="2000" dirty="0"/>
          </a:p>
          <a:p>
            <a:r>
              <a:rPr lang="zh-CN" altLang="en-US" sz="2000" dirty="0"/>
              <a:t>图源：</a:t>
            </a:r>
            <a:r>
              <a:rPr lang="en-US" altLang="zh-CN" sz="2000" dirty="0"/>
              <a:t>NASA</a:t>
            </a:r>
            <a:endParaRPr lang="zh-CN" altLang="en-US" sz="20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4744DBE-C176-D528-9D38-F112CBDB22D7}"/>
              </a:ext>
            </a:extLst>
          </p:cNvPr>
          <p:cNvSpPr txBox="1"/>
          <p:nvPr/>
        </p:nvSpPr>
        <p:spPr>
          <a:xfrm>
            <a:off x="82193" y="3784242"/>
            <a:ext cx="239644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/>
              <a:t>寄蜉蝣于天地</a:t>
            </a:r>
            <a:endParaRPr lang="en-US" altLang="zh-CN" sz="2800" dirty="0"/>
          </a:p>
          <a:p>
            <a:r>
              <a:rPr lang="zh-CN" altLang="en-US" sz="2800" dirty="0"/>
              <a:t>渺沧海之一粟</a:t>
            </a:r>
          </a:p>
        </p:txBody>
      </p:sp>
    </p:spTree>
    <p:extLst>
      <p:ext uri="{BB962C8B-B14F-4D97-AF65-F5344CB8AC3E}">
        <p14:creationId xmlns:p14="http://schemas.microsoft.com/office/powerpoint/2010/main" val="4128473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>
            <a:extLst>
              <a:ext uri="{FF2B5EF4-FFF2-40B4-BE49-F238E27FC236}">
                <a16:creationId xmlns:a16="http://schemas.microsoft.com/office/drawing/2014/main" id="{A682C563-3845-EA01-F18E-D5318786C4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462337"/>
            <a:ext cx="11090274" cy="5630487"/>
          </a:xfrm>
        </p:spPr>
        <p:txBody>
          <a:bodyPr/>
          <a:lstStyle/>
          <a:p>
            <a:r>
              <a:rPr lang="zh-CN" altLang="en-US" sz="2800" dirty="0"/>
              <a:t>你要是悲哀于这世界上终有一天没有了你，你要是恐惧于无限的寂灭，你不妨想一想，这世界上曾经也没有你，你曾经就在那无限的寂灭中。（史铁生</a:t>
            </a:r>
            <a:r>
              <a:rPr lang="en-US" altLang="zh-CN" sz="2800" dirty="0"/>
              <a:t>《</a:t>
            </a:r>
            <a:r>
              <a:rPr lang="zh-CN" altLang="en-US" sz="2800" dirty="0"/>
              <a:t>我与地坛</a:t>
            </a:r>
            <a:r>
              <a:rPr lang="en-US" altLang="zh-CN" sz="2800" dirty="0"/>
              <a:t>》 </a:t>
            </a:r>
            <a:r>
              <a:rPr lang="zh-CN" altLang="en-US" sz="2800" dirty="0"/>
              <a:t>）</a:t>
            </a:r>
            <a:endParaRPr lang="en-US" altLang="zh-CN" sz="2800" dirty="0"/>
          </a:p>
          <a:p>
            <a:r>
              <a:rPr lang="zh-CN" altLang="en-US" sz="2800" dirty="0"/>
              <a:t>人死了，就像水消失在水中。（豪尔赫</a:t>
            </a:r>
            <a:r>
              <a:rPr lang="en-US" altLang="zh-CN" sz="2800" dirty="0"/>
              <a:t>·</a:t>
            </a:r>
            <a:r>
              <a:rPr lang="zh-CN" altLang="en-US" sz="2800" dirty="0"/>
              <a:t>路易斯</a:t>
            </a:r>
            <a:r>
              <a:rPr lang="en-US" altLang="zh-CN" sz="2800" dirty="0"/>
              <a:t>·</a:t>
            </a:r>
            <a:r>
              <a:rPr lang="zh-CN" altLang="en-US" sz="2800" dirty="0"/>
              <a:t>博尔赫斯</a:t>
            </a:r>
            <a:r>
              <a:rPr lang="en-US" altLang="zh-CN" sz="2800" dirty="0"/>
              <a:t>《</a:t>
            </a:r>
            <a:r>
              <a:rPr lang="zh-CN" altLang="en-US" sz="2800" dirty="0"/>
              <a:t>另一次死亡</a:t>
            </a:r>
            <a:r>
              <a:rPr lang="en-US" altLang="zh-CN" sz="2800" dirty="0"/>
              <a:t>》 </a:t>
            </a:r>
            <a:r>
              <a:rPr lang="zh-CN" altLang="en-US" sz="2800" dirty="0"/>
              <a:t>）</a:t>
            </a:r>
            <a:endParaRPr lang="en-US" altLang="zh-CN" sz="2800" dirty="0"/>
          </a:p>
          <a:p>
            <a:r>
              <a:rPr lang="zh-CN" altLang="en-US" sz="2800" dirty="0"/>
              <a:t>生的终止不过是一场死亡，死的意义不过是在于重生或永眠，死亡不是失去生命，而是走出时间（余华</a:t>
            </a:r>
            <a:r>
              <a:rPr lang="en-US" altLang="zh-CN" sz="2800" dirty="0"/>
              <a:t>《</a:t>
            </a:r>
            <a:r>
              <a:rPr lang="zh-CN" altLang="en-US" sz="2800" dirty="0"/>
              <a:t>活着</a:t>
            </a:r>
            <a:r>
              <a:rPr lang="en-US" altLang="zh-CN" sz="2800" dirty="0"/>
              <a:t>》</a:t>
            </a:r>
            <a:r>
              <a:rPr lang="zh-CN" altLang="en-US" sz="2800" dirty="0"/>
              <a:t>）</a:t>
            </a:r>
            <a:endParaRPr lang="en-US" altLang="zh-CN" sz="2800" dirty="0"/>
          </a:p>
          <a:p>
            <a:r>
              <a:rPr lang="zh-CN" altLang="en-US" sz="2800" dirty="0"/>
              <a:t>列车通往的黄泉路，月台站满了来迎人的已故者。这哪里是悲剧，这是团圆。（</a:t>
            </a:r>
            <a:r>
              <a:rPr lang="en-US" altLang="zh-CN" sz="2800" dirty="0"/>
              <a:t>《</a:t>
            </a:r>
            <a:r>
              <a:rPr lang="zh-CN" altLang="en-US" sz="2800" dirty="0"/>
              <a:t>镰仓物语</a:t>
            </a:r>
            <a:r>
              <a:rPr lang="en-US" altLang="zh-CN" sz="2800" dirty="0"/>
              <a:t>》</a:t>
            </a:r>
            <a:r>
              <a:rPr lang="zh-CN" altLang="en-US" sz="2800" dirty="0"/>
              <a:t>）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1080221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1F29AD8-B1DC-D5DE-C192-90D738006B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851" y="356319"/>
            <a:ext cx="11928297" cy="6388666"/>
          </a:xfrm>
        </p:spPr>
        <p:txBody>
          <a:bodyPr/>
          <a:lstStyle/>
          <a:p>
            <a:r>
              <a:rPr lang="zh-CN" altLang="en-US" dirty="0"/>
              <a:t>从某种意义上来说，</a:t>
            </a:r>
            <a:r>
              <a:rPr lang="zh-CN" altLang="en-US" u="sng" dirty="0"/>
              <a:t>探讨死亡比生存更有价值</a:t>
            </a:r>
            <a:r>
              <a:rPr lang="zh-CN" altLang="en-US" dirty="0"/>
              <a:t>，毕竟任何关于人的问题，被一层层剥离后，其内核一定是死亡。比如我们每天所做的几乎所有事情，包含吃喝拉撒睡工作社交其最终指向都是规避死亡。所以关于死亡的探讨就变得至关重要。</a:t>
            </a:r>
            <a:endParaRPr lang="en-US" altLang="zh-CN" dirty="0"/>
          </a:p>
          <a:p>
            <a:r>
              <a:rPr lang="zh-CN" altLang="en-US" dirty="0"/>
              <a:t>海德格尔指出，人只要还没有亡故，就是向死的方向活着。这个存在者的一生贯穿着走向死的整个过程，这个过程是先于亡故的存在形式。</a:t>
            </a:r>
            <a:r>
              <a:rPr lang="zh-CN" altLang="en-US" u="sng" dirty="0"/>
              <a:t>在这个向死的过程中，人能真实地感受到自我的强烈存在感</a:t>
            </a:r>
            <a:r>
              <a:rPr lang="zh-CN" altLang="en-US" dirty="0"/>
              <a:t>，自己在这个向死的过程中“在场”。所以，死的过程与亡的结果相比较，这个向死的过程更本真，更真实。</a:t>
            </a:r>
            <a:endParaRPr lang="en-US" altLang="zh-CN" dirty="0"/>
          </a:p>
          <a:p>
            <a:r>
              <a:rPr lang="zh-CN" altLang="en-US" dirty="0"/>
              <a:t>海德格尔之所以提出“向死而生”这个重大的死亡哲学概念，其实是站在哲学理性思维的高度，</a:t>
            </a:r>
            <a:r>
              <a:rPr lang="zh-CN" altLang="en-US" u="sng" dirty="0"/>
              <a:t>用重“死”的概念来激发我们内在“生”的欲望，以此激发人们内在的生命活力。</a:t>
            </a:r>
            <a:endParaRPr lang="en-US" altLang="zh-CN" u="sng" dirty="0"/>
          </a:p>
        </p:txBody>
      </p:sp>
    </p:spTree>
    <p:extLst>
      <p:ext uri="{BB962C8B-B14F-4D97-AF65-F5344CB8AC3E}">
        <p14:creationId xmlns:p14="http://schemas.microsoft.com/office/powerpoint/2010/main" val="1763613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F9EB944-418F-8174-F5BC-621A58234E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1109609"/>
            <a:ext cx="11090274" cy="4613345"/>
          </a:xfrm>
        </p:spPr>
        <p:txBody>
          <a:bodyPr/>
          <a:lstStyle/>
          <a:p>
            <a:r>
              <a:rPr lang="zh-CN" altLang="en-US" sz="2800" dirty="0"/>
              <a:t>死亡是一面镜子，反射出生命在它面前做的各种徒劳的姿态。（加夫列尔</a:t>
            </a:r>
            <a:r>
              <a:rPr lang="en-US" altLang="zh-CN" sz="2800" dirty="0"/>
              <a:t>·</a:t>
            </a:r>
            <a:r>
              <a:rPr lang="zh-CN" altLang="en-US" sz="2800" dirty="0"/>
              <a:t>加西亚</a:t>
            </a:r>
            <a:r>
              <a:rPr lang="en-US" altLang="zh-CN" sz="2800" dirty="0"/>
              <a:t>·</a:t>
            </a:r>
            <a:r>
              <a:rPr lang="zh-CN" altLang="en-US" sz="2800" dirty="0"/>
              <a:t>马尔克斯</a:t>
            </a:r>
            <a:r>
              <a:rPr lang="en-US" altLang="zh-CN" sz="2800" dirty="0"/>
              <a:t>《</a:t>
            </a:r>
            <a:r>
              <a:rPr lang="zh-CN" altLang="en-US" sz="2800" dirty="0"/>
              <a:t>百年孤独</a:t>
            </a:r>
            <a:r>
              <a:rPr lang="en-US" altLang="zh-CN" sz="2800" dirty="0"/>
              <a:t>》</a:t>
            </a:r>
            <a:r>
              <a:rPr lang="zh-CN" altLang="en-US" sz="2800" dirty="0"/>
              <a:t>）</a:t>
            </a:r>
            <a:endParaRPr lang="en-US" altLang="zh-CN" sz="2800" dirty="0"/>
          </a:p>
          <a:p>
            <a:endParaRPr lang="en-US" altLang="zh-CN" sz="2800" dirty="0"/>
          </a:p>
          <a:p>
            <a:r>
              <a:rPr lang="zh-CN" altLang="en-US" sz="2800" dirty="0"/>
              <a:t>一个人，出生了，这就不再是一个可以辩论的问题，而只是上帝交给他的一个事实；上帝在交给我们这件事实的时候，已经顺便保证了它的结果，所以死是一件不必急于求成的事，死是一个必然会降临的节日。（</a:t>
            </a:r>
            <a:r>
              <a:rPr lang="en-US" altLang="zh-CN" sz="2800" dirty="0"/>
              <a:t>《</a:t>
            </a:r>
            <a:r>
              <a:rPr lang="zh-CN" altLang="en-US" sz="2800" dirty="0"/>
              <a:t>我与地坛</a:t>
            </a:r>
            <a:r>
              <a:rPr lang="en-US" altLang="zh-CN" sz="2800" dirty="0"/>
              <a:t>》</a:t>
            </a:r>
            <a:r>
              <a:rPr lang="zh-CN" altLang="en-US" sz="2800" dirty="0"/>
              <a:t>史铁生）</a:t>
            </a:r>
          </a:p>
        </p:txBody>
      </p:sp>
    </p:spTree>
    <p:extLst>
      <p:ext uri="{BB962C8B-B14F-4D97-AF65-F5344CB8AC3E}">
        <p14:creationId xmlns:p14="http://schemas.microsoft.com/office/powerpoint/2010/main" val="42231883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A2D349C-99A1-778F-B01A-5BE62BBCF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200" y="914204"/>
            <a:ext cx="11091600" cy="3883827"/>
          </a:xfrm>
        </p:spPr>
        <p:txBody>
          <a:bodyPr>
            <a:noAutofit/>
          </a:bodyPr>
          <a:lstStyle/>
          <a:p>
            <a:r>
              <a:rPr lang="zh-CN" altLang="en-US" sz="2800" dirty="0"/>
              <a:t>总的来说，从宏观讲，人生可能是没有意义的；但是从微观上，你可以为它自赋意义。”</a:t>
            </a:r>
            <a:br>
              <a:rPr lang="zh-CN" altLang="en-US" sz="2800" dirty="0"/>
            </a:br>
            <a:br>
              <a:rPr lang="zh-CN" altLang="en-US" sz="2800" dirty="0"/>
            </a:br>
            <a:r>
              <a:rPr lang="zh-CN" altLang="en-US" sz="2800" dirty="0"/>
              <a:t>人生的意义，是由我们去自己赋予的。想想在死亡来临时，我们希望如何去回忆这一生，能够给那些我们爱的人和爱我们的人留下些什么，那些，才是我们生命中最重要的事。</a:t>
            </a:r>
            <a:br>
              <a:rPr lang="en-US" altLang="zh-CN" sz="2800" dirty="0"/>
            </a:br>
            <a:br>
              <a:rPr lang="en-US" altLang="zh-CN" sz="2800" dirty="0"/>
            </a:br>
            <a:r>
              <a:rPr lang="zh-CN" altLang="en-US" sz="2800"/>
              <a:t>珍爱生命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37442922"/>
      </p:ext>
    </p:extLst>
  </p:cSld>
  <p:clrMapOvr>
    <a:masterClrMapping/>
  </p:clrMapOvr>
</p:sld>
</file>

<file path=ppt/theme/theme1.xml><?xml version="1.0" encoding="utf-8"?>
<a:theme xmlns:a="http://schemas.openxmlformats.org/drawingml/2006/main" name="3DFloatVTI">
  <a:themeElements>
    <a:clrScheme name="AnalogousFromRegularSeed_2SEEDS">
      <a:dk1>
        <a:srgbClr val="000000"/>
      </a:dk1>
      <a:lt1>
        <a:srgbClr val="FFFFFF"/>
      </a:lt1>
      <a:dk2>
        <a:srgbClr val="1B2F30"/>
      </a:dk2>
      <a:lt2>
        <a:srgbClr val="F3F0F0"/>
      </a:lt2>
      <a:accent1>
        <a:srgbClr val="3BABB1"/>
      </a:accent1>
      <a:accent2>
        <a:srgbClr val="46B28B"/>
      </a:accent2>
      <a:accent3>
        <a:srgbClr val="4D8BC3"/>
      </a:accent3>
      <a:accent4>
        <a:srgbClr val="B13B81"/>
      </a:accent4>
      <a:accent5>
        <a:srgbClr val="C34D62"/>
      </a:accent5>
      <a:accent6>
        <a:srgbClr val="B1573B"/>
      </a:accent6>
      <a:hlink>
        <a:srgbClr val="C2504A"/>
      </a:hlink>
      <a:folHlink>
        <a:srgbClr val="7F7F7F"/>
      </a:folHlink>
    </a:clrScheme>
    <a:fontScheme name="Float">
      <a:majorFont>
        <a:latin typeface="DengXian Light"/>
        <a:ea typeface=""/>
        <a:cs typeface=""/>
      </a:majorFont>
      <a:minorFont>
        <a:latin typeface="DengXi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3DFloatVTI" id="{F59BA300-ED19-4B39-9AE3-7882B1DE8B78}" vid="{0FEC63E3-719F-4F50-9F1E-5B8BAF39109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96</TotalTime>
  <Words>578</Words>
  <Application>Microsoft Office PowerPoint</Application>
  <PresentationFormat>宽屏</PresentationFormat>
  <Paragraphs>18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1" baseType="lpstr">
      <vt:lpstr>DengXian</vt:lpstr>
      <vt:lpstr>DengXian Light</vt:lpstr>
      <vt:lpstr>Arial</vt:lpstr>
      <vt:lpstr>3DFloatVTI</vt:lpstr>
      <vt:lpstr>死亡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总的来说，从宏观讲，人生可能是没有意义的；但是从微观上，你可以为它自赋意义。”  人生的意义，是由我们去自己赋予的。想想在死亡来临时，我们希望如何去回忆这一生，能够给那些我们爱的人和爱我们的人留下些什么，那些，才是我们生命中最重要的事。  珍爱生命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死亡</dc:title>
  <dc:creator>陈蜜</dc:creator>
  <cp:lastModifiedBy>陈蜜</cp:lastModifiedBy>
  <cp:revision>5</cp:revision>
  <cp:lastPrinted>2022-07-17T13:42:52Z</cp:lastPrinted>
  <dcterms:created xsi:type="dcterms:W3CDTF">2022-07-17T11:28:49Z</dcterms:created>
  <dcterms:modified xsi:type="dcterms:W3CDTF">2022-07-17T13:58:27Z</dcterms:modified>
</cp:coreProperties>
</file>